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0080625" cy="56705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3" d="100"/>
          <a:sy n="143" d="100"/>
        </p:scale>
        <p:origin x="-264" y="-72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092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uk-UA" sz="18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uk-UA" sz="44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504000" y="569520"/>
            <a:ext cx="9070920" cy="67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Т р і й ц я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577080" y="2117160"/>
            <a:ext cx="9070920" cy="170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uk-UA" sz="28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Сушко В.А., </a:t>
            </a:r>
            <a:endParaRPr lang="uk-UA" sz="2800" b="1" i="1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uk-UA" sz="28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доцент, </a:t>
            </a:r>
            <a:endParaRPr lang="uk-UA" sz="2800" b="1" i="1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uk-UA" sz="28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кандидат історичних наук </a:t>
            </a:r>
            <a:endParaRPr lang="uk-UA" sz="2800" b="1" i="1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uk-UA" sz="28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зі спеціальності “етнологія”</a:t>
            </a:r>
            <a:endParaRPr lang="uk-UA" sz="2800" b="1" i="1" strike="noStrike" spc="-1">
              <a:latin typeface="Arial"/>
            </a:endParaRPr>
          </a:p>
        </p:txBody>
      </p:sp>
      <p:pic>
        <p:nvPicPr>
          <p:cNvPr id="78" name="Рисунок 77"/>
          <p:cNvPicPr/>
          <p:nvPr/>
        </p:nvPicPr>
        <p:blipFill>
          <a:blip r:embed="rId3"/>
          <a:stretch/>
        </p:blipFill>
        <p:spPr>
          <a:xfrm>
            <a:off x="630000" y="792000"/>
            <a:ext cx="2321280" cy="309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504000" y="363600"/>
            <a:ext cx="9070920" cy="67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Зелені свята</a:t>
            </a:r>
            <a:endParaRPr lang="uk-UA" sz="4400" b="1" i="1" strike="noStrike" spc="-1">
              <a:latin typeface="Gabriola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тривають тиждень і закінчуються Петровим постом (від 20 червня по 12 липня 2022 р.), коли найкоротші ночі та найдовші трудові дні.</a:t>
            </a:r>
            <a:endParaRPr lang="uk-UA" sz="3200" b="1" i="1" strike="noStrike" spc="-1">
              <a:latin typeface="Gabriola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“Петрівка- мала нічка,</a:t>
            </a:r>
            <a:endParaRPr lang="uk-UA" sz="3200" b="1" i="1" strike="noStrike" spc="-1">
              <a:latin typeface="Gabriola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Не виспалась наша дівочка!”</a:t>
            </a:r>
            <a:endParaRPr lang="uk-UA" sz="3200" b="1" i="1" strike="noStrike" spc="-1">
              <a:latin typeface="Gabriola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Сонце — на зиму, літо — на спеку.</a:t>
            </a:r>
            <a:endParaRPr lang="uk-UA" sz="3200" b="1" i="1" strike="noStrike" spc="-1">
              <a:latin typeface="Gabriol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504000" y="424440"/>
            <a:ext cx="9070920" cy="5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3600" b="1" u="sng" strike="noStrike" spc="-1">
                <a:solidFill>
                  <a:srgbClr val="000000"/>
                </a:solidFill>
                <a:uFillTx/>
                <a:latin typeface="Gabriola"/>
                <a:ea typeface="Microsoft YaHei"/>
              </a:rPr>
              <a:t>СПИСОК  РЕКОМЕНДОВАНОЇ  ЛІТЕРАТУРИ</a:t>
            </a:r>
            <a:endParaRPr lang="uk-UA" sz="3600" b="0" strike="noStrike" spc="-1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88000" lnSpcReduction="10000"/>
          </a:bodyPr>
          <a:lstStyle/>
          <a:p>
            <a:pPr algn="just">
              <a:lnSpc>
                <a:spcPct val="100000"/>
              </a:lnSpc>
            </a:pPr>
            <a:r>
              <a:rPr lang="uk-UA" sz="2000" b="0" strike="noStrike" spc="-1">
                <a:solidFill>
                  <a:srgbClr val="000000"/>
                </a:solidFill>
                <a:latin typeface="Gabriola"/>
                <a:ea typeface="DejaVu Sans"/>
              </a:rPr>
              <a:t>Булашев Г. Український народ у своїх легендах, релігійних поглядах та віруваннях: космогонічні українські народні погляди та вірування. Київ, Довіра, 1992.</a:t>
            </a:r>
            <a:endParaRPr lang="uk-UA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uk-UA" sz="2000" b="0" strike="noStrike" spc="-1">
                <a:solidFill>
                  <a:srgbClr val="000000"/>
                </a:solidFill>
                <a:latin typeface="Gabriola"/>
                <a:ea typeface="DejaVu Sans"/>
              </a:rPr>
              <a:t>Вовк Хв.К. Студії з української етнографії та антропології. Київ, Мистецтво, 1995.</a:t>
            </a:r>
            <a:endParaRPr lang="uk-UA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uk-UA" sz="2000" b="0" strike="noStrike" spc="-1">
                <a:solidFill>
                  <a:srgbClr val="000000"/>
                </a:solidFill>
                <a:latin typeface="Gabriola"/>
                <a:ea typeface="DejaVu Sans"/>
              </a:rPr>
              <a:t>Воропай О. Звичаї нашого народу. Етнографічний нарис. Київ, Оберіг, 1993.</a:t>
            </a:r>
            <a:endParaRPr lang="uk-UA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uk-UA" sz="2000" b="0" strike="noStrike" spc="-1">
                <a:solidFill>
                  <a:srgbClr val="000000"/>
                </a:solidFill>
                <a:latin typeface="Gabriola"/>
                <a:ea typeface="DejaVu Sans"/>
              </a:rPr>
              <a:t>Етнографія України / За ред. С. А. Макарчука. Львів: Світ, 1994.</a:t>
            </a:r>
            <a:endParaRPr lang="uk-UA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uk-UA" sz="2000" b="0" strike="noStrike" spc="-1">
                <a:solidFill>
                  <a:srgbClr val="000000"/>
                </a:solidFill>
                <a:latin typeface="Gabriola"/>
                <a:ea typeface="DejaVu Sans"/>
              </a:rPr>
              <a:t>Іларіон, митр. Дохристиянські вірування українського народу: Іст. реліг. моногр. Київ, АТ "Обереги", 1991.</a:t>
            </a:r>
            <a:endParaRPr lang="uk-UA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uk-UA" sz="2000" b="0" strike="noStrike" spc="-1">
                <a:solidFill>
                  <a:srgbClr val="000000"/>
                </a:solidFill>
                <a:latin typeface="Gabriola"/>
                <a:ea typeface="DejaVu Sans"/>
              </a:rPr>
              <a:t>Скуратівський В.Т. Місяцелік: Український народний календар. Київ, Мистецтво, 1992.</a:t>
            </a:r>
            <a:endParaRPr lang="uk-UA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uk-UA" sz="2000" b="0" strike="noStrike" spc="-1">
                <a:solidFill>
                  <a:srgbClr val="000000"/>
                </a:solidFill>
                <a:latin typeface="Gabriola"/>
                <a:ea typeface="DejaVu Sans"/>
              </a:rPr>
              <a:t>Сумцов М. Ф. Слобожане: іст.-етн. розвідка. Харків: Союз, 1918. (Перевидане 2002 р. у харківському видавництві “Акта”).</a:t>
            </a:r>
            <a:endParaRPr lang="uk-UA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uk-UA" sz="2000" b="0" strike="noStrike" spc="-1">
                <a:solidFill>
                  <a:srgbClr val="000000"/>
                </a:solidFill>
                <a:latin typeface="Gabriola"/>
                <a:ea typeface="DejaVu Sans"/>
              </a:rPr>
              <a:t>Українська минувшина: Ілюстр. етн. довідник / А.П.Пономарьов, Л.Ф.Артюх, Т.В.Косміна та ін. Київ, Либідь, 1993.</a:t>
            </a:r>
            <a:endParaRPr lang="uk-UA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uk-UA" sz="2000" b="0" strike="noStrike" spc="-1">
                <a:solidFill>
                  <a:srgbClr val="000000"/>
                </a:solidFill>
                <a:latin typeface="Gabriola"/>
                <a:ea typeface="DejaVu Sans"/>
              </a:rPr>
              <a:t>Українці: Історико-етнографічна монографія у двох книгах. Опішне: Українське народознавство, 1999.</a:t>
            </a:r>
            <a:endParaRPr lang="uk-UA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uk-UA" sz="2000" b="0" strike="noStrike" spc="-1">
                <a:solidFill>
                  <a:srgbClr val="000000"/>
                </a:solidFill>
                <a:latin typeface="Gabriola"/>
                <a:ea typeface="DejaVu Sans"/>
              </a:rPr>
              <a:t>Українці: народні вірування, повір'я, демонологія / Упор., прим. та біогр. нариси А.П.Пономарьова, Т.В.Косміної, О.О.Боряк. Вст.ст. А.П.Пономарьова. 2-ге вид. Київ, Либідь, 1991.</a:t>
            </a:r>
            <a:endParaRPr lang="uk-UA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504000" y="363600"/>
            <a:ext cx="9070920" cy="67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Трійця — одне з головних християнських свят</a:t>
            </a:r>
            <a:endParaRPr lang="uk-UA" sz="4400" b="1" i="1" strike="noStrike" spc="-1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81500" lnSpcReduction="10000"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2022 р. Трійця святкується з 12 по 19 червня, адже свято настільки важливе та величне, що не обмежується одним чи трьома днями.</a:t>
            </a:r>
            <a:endParaRPr lang="uk-UA" sz="2400" b="1" i="1" strike="noStrike" spc="-1">
              <a:latin typeface="Gabriola"/>
            </a:endParaRPr>
          </a:p>
          <a:p>
            <a:pPr marL="432000" indent="-323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Святу передує Троїцька батьківська субота — 11 червня, коли поминають усіх спочилих родичів, загиблих воїнів та усіх померлих — навіть “наглою смертю” (тобто дочасною та неприродньою): тих, хто загинув в результаті нещасного випадку, замерз чи згорів, потонув чи був убитий звірями, помер від голоду... </a:t>
            </a:r>
            <a:endParaRPr lang="uk-UA" sz="2400" b="1" i="1" strike="noStrike" spc="-1">
              <a:latin typeface="Gabriola"/>
            </a:endParaRPr>
          </a:p>
          <a:p>
            <a:pPr marL="432000" indent="-323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У цей день поминають навіть самогубців.</a:t>
            </a:r>
            <a:endParaRPr lang="uk-UA" sz="2400" b="1" i="1" strike="noStrike" spc="-1">
              <a:latin typeface="Gabriola"/>
            </a:endParaRPr>
          </a:p>
          <a:p>
            <a:pPr marL="432000" indent="-323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В давнину тиждень перед Трійцею називали Клечальним, а самі Троїцькі свята — Зеленими. Адже від четверга перед Трійцею наш народ уквітчував обійстя пахучим зелом: гілками берестку, м’ятою, барвінком, споришем та іншими травами. У ХХ ст. час квітчання скоротився, але завжди від суботи й до наступного тижня українські оселі були прикрашені гілками, а долівки та підлоги помешкань — духмяними травами.</a:t>
            </a:r>
            <a:endParaRPr lang="uk-UA" sz="2400" b="1" i="1" strike="noStrike" spc="-1">
              <a:latin typeface="Gabriola"/>
            </a:endParaRPr>
          </a:p>
          <a:p>
            <a:pPr algn="just">
              <a:lnSpc>
                <a:spcPct val="100000"/>
              </a:lnSpc>
            </a:pPr>
            <a:endParaRPr lang="uk-UA" sz="2400" b="1" i="1" strike="noStrike" spc="-1">
              <a:latin typeface="Gabriol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504000" y="363600"/>
            <a:ext cx="9070920" cy="67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Християнська суть Трійці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504000" y="1103760"/>
            <a:ext cx="9070920" cy="328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89500" lnSpcReduction="10000"/>
          </a:bodyPr>
          <a:lstStyle/>
          <a:p>
            <a:pPr marL="432000" indent="-323280"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6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Наш народ від Х ст. сповідує християнську віру. </a:t>
            </a:r>
            <a:endParaRPr lang="uk-UA" sz="2600" b="0" strike="noStrike" spc="-1">
              <a:latin typeface="Arial"/>
            </a:endParaRPr>
          </a:p>
          <a:p>
            <a:pPr marL="432000" indent="-323280"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6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Релігійна східно-християнська культура </a:t>
            </a:r>
            <a:endParaRPr lang="uk-UA" sz="2600" b="0" strike="noStrike" spc="-1">
              <a:latin typeface="Arial"/>
            </a:endParaRPr>
          </a:p>
          <a:p>
            <a:pPr marL="432000" indent="-323280"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6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давно стала складовою </a:t>
            </a:r>
            <a:endParaRPr lang="uk-UA" sz="2600" b="0" strike="noStrike" spc="-1">
              <a:latin typeface="Arial"/>
            </a:endParaRPr>
          </a:p>
          <a:p>
            <a:pPr marL="432000" indent="-323280"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6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української народної культури: </a:t>
            </a:r>
            <a:endParaRPr lang="uk-UA" sz="2600" b="0" strike="noStrike" spc="-1">
              <a:latin typeface="Arial"/>
            </a:endParaRPr>
          </a:p>
          <a:p>
            <a:pPr marL="432000" indent="-323280"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6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народного календаря </a:t>
            </a:r>
            <a:endParaRPr lang="uk-UA" sz="2600" b="0" strike="noStrike" spc="-1">
              <a:latin typeface="Arial"/>
            </a:endParaRPr>
          </a:p>
          <a:p>
            <a:pPr marL="432000" indent="-323280"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6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та святково-обрядової звичаєвості, </a:t>
            </a:r>
            <a:endParaRPr lang="uk-UA" sz="2600" b="0" strike="noStrike" spc="-1">
              <a:latin typeface="Arial"/>
            </a:endParaRPr>
          </a:p>
          <a:p>
            <a:pPr marL="432000" indent="-323280"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6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народного мистецтва, </a:t>
            </a:r>
            <a:endParaRPr lang="uk-UA" sz="2600" b="0" strike="noStrike" spc="-1">
              <a:latin typeface="Arial"/>
            </a:endParaRPr>
          </a:p>
          <a:p>
            <a:pPr marL="432000" indent="-323280"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6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народного світогляду в цілому.</a:t>
            </a:r>
            <a:endParaRPr lang="uk-UA" sz="2600" b="0" strike="noStrike" spc="-1">
              <a:latin typeface="Arial"/>
            </a:endParaRPr>
          </a:p>
          <a:p>
            <a:pPr marL="432000" indent="-323280"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uk-UA" sz="2600" b="0" strike="noStrike" spc="-1">
              <a:latin typeface="Arial"/>
            </a:endParaRPr>
          </a:p>
          <a:p>
            <a:pPr marL="432000" indent="-323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600" b="0" strike="noStrike" spc="-1">
                <a:solidFill>
                  <a:srgbClr val="000000"/>
                </a:solidFill>
                <a:latin typeface="Gabriola"/>
                <a:ea typeface="DejaVu Sans"/>
              </a:rPr>
              <a:t> </a:t>
            </a:r>
            <a:endParaRPr lang="uk-UA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uk-UA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uk-UA" sz="2600" b="0" strike="noStrike" spc="-1">
              <a:latin typeface="Arial"/>
            </a:endParaRPr>
          </a:p>
        </p:txBody>
      </p:sp>
      <p:pic>
        <p:nvPicPr>
          <p:cNvPr id="83" name="Рисунок 82"/>
          <p:cNvPicPr/>
          <p:nvPr/>
        </p:nvPicPr>
        <p:blipFill>
          <a:blip r:embed="rId3"/>
          <a:stretch/>
        </p:blipFill>
        <p:spPr>
          <a:xfrm>
            <a:off x="215776" y="1827163"/>
            <a:ext cx="4698720" cy="3120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504000" y="425520"/>
            <a:ext cx="907092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36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В іконописі образ Святої Трійці існує у двох варіантах:</a:t>
            </a:r>
            <a:endParaRPr lang="uk-UA" sz="3600" b="1" i="1" strike="noStrike" spc="-1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6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Старозавітня Трійця, </a:t>
            </a:r>
            <a:endParaRPr lang="uk-UA" sz="2600" b="0" strike="noStrike" spc="-1">
              <a:latin typeface="Arial"/>
            </a:endParaRPr>
          </a:p>
          <a:p>
            <a:pPr marL="432000" indent="-323280"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6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як ікона майстра Федуска з Самбору</a:t>
            </a:r>
            <a:endParaRPr lang="uk-UA" sz="2600" b="0" strike="noStrike" spc="-1">
              <a:latin typeface="Arial"/>
            </a:endParaRPr>
          </a:p>
          <a:p>
            <a:pPr marL="432000" indent="-323280"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6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На ній зображено </a:t>
            </a:r>
            <a:endParaRPr lang="uk-UA" sz="2600" b="0" strike="noStrike" spc="-1">
              <a:latin typeface="Arial"/>
            </a:endParaRPr>
          </a:p>
          <a:p>
            <a:pPr marL="432000" indent="-323280"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6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з’явлення Господа у вигляді трьох анголів </a:t>
            </a:r>
            <a:endParaRPr lang="uk-UA" sz="2600" b="0" strike="noStrike" spc="-1">
              <a:latin typeface="Arial"/>
            </a:endParaRPr>
          </a:p>
          <a:p>
            <a:pPr marL="432000" indent="-323280"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6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праотцю Аврааму та дружині його Саррі</a:t>
            </a:r>
            <a:endParaRPr lang="uk-UA" sz="2600" b="0" strike="noStrike" spc="-1">
              <a:latin typeface="Arial"/>
            </a:endParaRPr>
          </a:p>
          <a:p>
            <a:pPr marL="432000" indent="-323280"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6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під Мамрійським дубом</a:t>
            </a:r>
            <a:endParaRPr lang="uk-UA" sz="2600" b="0" strike="noStrike" spc="-1">
              <a:latin typeface="Arial"/>
            </a:endParaRPr>
          </a:p>
          <a:p>
            <a:pPr marL="432000" indent="-323280"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6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(Книга Буття: 18, 1 - 15)</a:t>
            </a:r>
            <a:endParaRPr lang="uk-UA" sz="2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uk-UA" sz="2600" b="0" strike="noStrike" spc="-1">
              <a:latin typeface="Arial"/>
            </a:endParaRPr>
          </a:p>
        </p:txBody>
      </p:sp>
      <p:pic>
        <p:nvPicPr>
          <p:cNvPr id="86" name="Рисунок 85"/>
          <p:cNvPicPr/>
          <p:nvPr/>
        </p:nvPicPr>
        <p:blipFill>
          <a:blip r:embed="rId3"/>
          <a:stretch/>
        </p:blipFill>
        <p:spPr>
          <a:xfrm>
            <a:off x="1008000" y="1728000"/>
            <a:ext cx="3367800" cy="367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504000" y="455040"/>
            <a:ext cx="9070920" cy="48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32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Новозавітня Трійця — Бог Отець, Бог Син, Бог Дух Святий</a:t>
            </a:r>
            <a:endParaRPr lang="uk-UA" sz="3200" b="0" strike="noStrike" spc="-1">
              <a:latin typeface="Arial"/>
            </a:endParaRPr>
          </a:p>
        </p:txBody>
      </p:sp>
      <p:pic>
        <p:nvPicPr>
          <p:cNvPr id="88" name="Рисунок 87"/>
          <p:cNvPicPr/>
          <p:nvPr/>
        </p:nvPicPr>
        <p:blipFill>
          <a:blip r:embed="rId3"/>
          <a:stretch/>
        </p:blipFill>
        <p:spPr>
          <a:xfrm>
            <a:off x="2952000" y="1038600"/>
            <a:ext cx="4633200" cy="4633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504000" y="29160"/>
            <a:ext cx="9070920" cy="133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У народному календарі </a:t>
            </a:r>
            <a:endParaRPr lang="uk-UA" sz="4400" b="1" i="1" strike="noStrike" spc="-1">
              <a:latin typeface="Gabriola"/>
            </a:endParaRPr>
          </a:p>
          <a:p>
            <a:pPr algn="ctr">
              <a:lnSpc>
                <a:spcPct val="100000"/>
              </a:lnSpc>
            </a:pPr>
            <a:r>
              <a:rPr lang="uk-UA" sz="44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Зелені свята</a:t>
            </a:r>
            <a:endParaRPr lang="uk-UA" sz="4400" b="1" i="1" strike="noStrike" spc="-1">
              <a:latin typeface="Gabriola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позначали перехід до Літа й були коротким часом відпочинку. Бо “влітку день рік годує”, тому літо на свята не багате й тільки молодь виривалася потанцювати “на вулицю” , “на колодки”.</a:t>
            </a:r>
            <a:endParaRPr lang="uk-UA" sz="3200" b="1" i="1" strike="noStrike" spc="-1">
              <a:latin typeface="Gabriola"/>
            </a:endParaRPr>
          </a:p>
        </p:txBody>
      </p:sp>
      <p:pic>
        <p:nvPicPr>
          <p:cNvPr id="91" name="Рисунок 90"/>
          <p:cNvPicPr/>
          <p:nvPr/>
        </p:nvPicPr>
        <p:blipFill>
          <a:blip r:embed="rId3"/>
          <a:stretch/>
        </p:blipFill>
        <p:spPr>
          <a:xfrm>
            <a:off x="4968000" y="2880000"/>
            <a:ext cx="4464000" cy="2706120"/>
          </a:xfrm>
          <a:prstGeom prst="rect">
            <a:avLst/>
          </a:prstGeom>
          <a:ln>
            <a:noFill/>
          </a:ln>
        </p:spPr>
      </p:pic>
      <p:sp>
        <p:nvSpPr>
          <p:cNvPr id="92" name="TextShape 3"/>
          <p:cNvSpPr txBox="1"/>
          <p:nvPr/>
        </p:nvSpPr>
        <p:spPr>
          <a:xfrm>
            <a:off x="1728000" y="4824000"/>
            <a:ext cx="2172600" cy="495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uk-UA" sz="1600" b="1" i="1" strike="noStrike" spc="-1">
                <a:latin typeface="Gabriola"/>
              </a:rPr>
              <a:t>С. Васильківський. Побачення.</a:t>
            </a:r>
            <a:endParaRPr lang="uk-UA" sz="1600" b="0" strike="noStrike" spc="-1">
              <a:latin typeface="Arial"/>
            </a:endParaRPr>
          </a:p>
          <a:p>
            <a:r>
              <a:rPr lang="uk-UA" sz="1600" b="1" i="1" strike="noStrike" spc="-1">
                <a:latin typeface="Gabriola"/>
              </a:rPr>
              <a:t>Харківський художній музей</a:t>
            </a:r>
            <a:endParaRPr lang="uk-UA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504000" y="29160"/>
            <a:ext cx="9070920" cy="133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Дослідники народної культури (М.Максимович, М.Гримич та інші) </a:t>
            </a:r>
            <a:endParaRPr lang="uk-UA" sz="4400" b="1" i="1" strike="noStrike" spc="-1">
              <a:latin typeface="Gabriola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1500" lnSpcReduction="10000"/>
          </a:bodyPr>
          <a:lstStyle/>
          <a:p>
            <a:pPr marL="432000" indent="-32328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6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вважають, що колись святкування Зелених свят складалося з Клечанння та саме Зелених свят. Суттю цих свят було вшанування Води та Вогню. У цей період співалися русальні пісні, які на початку ХХ ст. співалися на Трійцю на Поліссі. В інших землях України ці святкування були віднесені до Петрового посту, до свята Івана Купала й відомі як купальські та петрівські (петрівчані) пісні.</a:t>
            </a:r>
            <a:endParaRPr lang="uk-UA" sz="3600" b="1" i="1" strike="noStrike" spc="-1">
              <a:latin typeface="Gabriol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577080" y="28080"/>
            <a:ext cx="9070920" cy="133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Одним з найвідоміших персонажів українського фольклору</a:t>
            </a:r>
            <a:endParaRPr lang="uk-UA" sz="4400" b="1" i="1" strike="noStrike" spc="-1">
              <a:latin typeface="Gabriola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 marL="432000" indent="-323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є русалки, які виходять у цей час на поля та луки. Саме тому дівчатам, після того, як вони “завили вінки” у четвер, вважалося небезпечним бути на полі, а коли вже нагально треба було це зробити, то треба було знати правильну відповідь на запитання русалки: “Полин чи петрушка?” (Полин) </a:t>
            </a:r>
            <a:endParaRPr lang="uk-UA" sz="3200" b="1" i="1" strike="noStrike" spc="-1">
              <a:latin typeface="Gabriola"/>
            </a:endParaRPr>
          </a:p>
          <a:p>
            <a:pPr marL="432000" indent="-323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І мати при собі не тільки полин, а й часник, який відлякував усю нечисть.</a:t>
            </a:r>
            <a:endParaRPr lang="uk-UA" sz="3200" b="1" i="1" strike="noStrike" spc="-1">
              <a:latin typeface="Gabriol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577080" y="29160"/>
            <a:ext cx="9070920" cy="133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Русалки — це душі молодих дівчат, які вмерли “наглою смертю”</a:t>
            </a:r>
            <a:endParaRPr lang="uk-UA" sz="4400" b="1" i="1" strike="noStrike" spc="-1">
              <a:latin typeface="Gabriola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28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1" i="1" strike="noStrike" spc="-1">
                <a:solidFill>
                  <a:srgbClr val="000000"/>
                </a:solidFill>
                <a:latin typeface="Gabriola"/>
                <a:ea typeface="DejaVu Sans"/>
              </a:rPr>
              <a:t>— Гух! Гух! Солом’яний дух! — співали русалки, коли виходили на нічні гулі.</a:t>
            </a:r>
            <a:endParaRPr lang="uk-UA" sz="3200" b="1" i="1" strike="noStrike" spc="-1">
              <a:latin typeface="Gabriola"/>
            </a:endParaRPr>
          </a:p>
        </p:txBody>
      </p:sp>
      <p:pic>
        <p:nvPicPr>
          <p:cNvPr id="99" name="Рисунок 98"/>
          <p:cNvPicPr/>
          <p:nvPr/>
        </p:nvPicPr>
        <p:blipFill>
          <a:blip r:embed="rId3"/>
          <a:stretch/>
        </p:blipFill>
        <p:spPr>
          <a:xfrm>
            <a:off x="3744000" y="1982520"/>
            <a:ext cx="5535720" cy="3688200"/>
          </a:xfrm>
          <a:prstGeom prst="rect">
            <a:avLst/>
          </a:prstGeom>
          <a:ln>
            <a:noFill/>
          </a:ln>
        </p:spPr>
      </p:pic>
      <p:sp>
        <p:nvSpPr>
          <p:cNvPr id="100" name="TextShape 3"/>
          <p:cNvSpPr txBox="1"/>
          <p:nvPr/>
        </p:nvSpPr>
        <p:spPr>
          <a:xfrm>
            <a:off x="1440000" y="4464000"/>
            <a:ext cx="1710720" cy="293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uk-UA" sz="1600" b="1" i="1" strike="noStrike" spc="-1">
                <a:latin typeface="Gabriola"/>
              </a:rPr>
              <a:t>І.М.Крамськой. Русалки</a:t>
            </a:r>
            <a:endParaRPr lang="uk-UA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691</Words>
  <Application>Microsoft Office PowerPoint</Application>
  <PresentationFormat>Произвольный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dc:description/>
  <cp:lastModifiedBy>Admin</cp:lastModifiedBy>
  <cp:revision>7</cp:revision>
  <dcterms:created xsi:type="dcterms:W3CDTF">2022-06-09T11:49:09Z</dcterms:created>
  <dcterms:modified xsi:type="dcterms:W3CDTF">2022-06-10T14:45:57Z</dcterms:modified>
  <dc:language>uk-UA</dc:language>
</cp:coreProperties>
</file>