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5645" r:id="rId1"/>
  </p:sldMasterIdLst>
  <p:notesMasterIdLst>
    <p:notesMasterId r:id="rId25"/>
  </p:notesMasterIdLst>
  <p:sldIdLst>
    <p:sldId id="256" r:id="rId2"/>
    <p:sldId id="257" r:id="rId3"/>
    <p:sldId id="258" r:id="rId4"/>
    <p:sldId id="289" r:id="rId5"/>
    <p:sldId id="261" r:id="rId6"/>
    <p:sldId id="297" r:id="rId7"/>
    <p:sldId id="293" r:id="rId8"/>
    <p:sldId id="288" r:id="rId9"/>
    <p:sldId id="268" r:id="rId10"/>
    <p:sldId id="295" r:id="rId11"/>
    <p:sldId id="270" r:id="rId12"/>
    <p:sldId id="271" r:id="rId13"/>
    <p:sldId id="275" r:id="rId14"/>
    <p:sldId id="266" r:id="rId15"/>
    <p:sldId id="273" r:id="rId16"/>
    <p:sldId id="274" r:id="rId17"/>
    <p:sldId id="276" r:id="rId18"/>
    <p:sldId id="277" r:id="rId19"/>
    <p:sldId id="279" r:id="rId20"/>
    <p:sldId id="280" r:id="rId21"/>
    <p:sldId id="281" r:id="rId22"/>
    <p:sldId id="282" r:id="rId23"/>
    <p:sldId id="27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462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91B70B-C0C2-4252-9076-53D17C77F14A}" type="doc">
      <dgm:prSet loTypeId="urn:microsoft.com/office/officeart/2005/8/layout/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050BE75-599E-4F5F-8740-2F4FEFC3E009}">
      <dgm:prSet phldrT="[Текст]" custT="1"/>
      <dgm:spPr/>
      <dgm:t>
        <a:bodyPr/>
        <a:lstStyle/>
        <a:p>
          <a:r>
            <a:rPr lang="uk-UA" sz="2300" b="1" dirty="0" smtClean="0"/>
            <a:t>Вибір території та періоду спостереження</a:t>
          </a:r>
          <a:endParaRPr lang="uk-UA" sz="2300" dirty="0"/>
        </a:p>
      </dgm:t>
    </dgm:pt>
    <dgm:pt modelId="{4E9379B1-54ED-48E8-9181-508DCDA5729D}" type="parTrans" cxnId="{35CE04E2-3D7F-4219-8A7A-D4D32F8E264C}">
      <dgm:prSet/>
      <dgm:spPr/>
      <dgm:t>
        <a:bodyPr/>
        <a:lstStyle/>
        <a:p>
          <a:endParaRPr lang="uk-UA"/>
        </a:p>
      </dgm:t>
    </dgm:pt>
    <dgm:pt modelId="{A0E138C5-368C-41B8-89AC-2074FBA7D57D}" type="sibTrans" cxnId="{35CE04E2-3D7F-4219-8A7A-D4D32F8E264C}">
      <dgm:prSet/>
      <dgm:spPr/>
      <dgm:t>
        <a:bodyPr/>
        <a:lstStyle/>
        <a:p>
          <a:endParaRPr lang="uk-UA"/>
        </a:p>
      </dgm:t>
    </dgm:pt>
    <dgm:pt modelId="{EAC46E57-7088-4F55-814D-654A4CCD7470}">
      <dgm:prSet phldrT="[Текст]" custT="1"/>
      <dgm:spPr/>
      <dgm:t>
        <a:bodyPr/>
        <a:lstStyle/>
        <a:p>
          <a:r>
            <a:rPr lang="uk-UA" sz="2400" b="1" dirty="0" smtClean="0"/>
            <a:t>Завантаження знімка з відкритого ресурсу</a:t>
          </a:r>
          <a:endParaRPr lang="uk-UA" sz="2400" b="1" dirty="0"/>
        </a:p>
      </dgm:t>
    </dgm:pt>
    <dgm:pt modelId="{DD8337ED-8821-41D4-84DD-227F14BDDA87}" type="parTrans" cxnId="{6D59499A-6682-4CE2-A577-FD4A1DE0BF18}">
      <dgm:prSet/>
      <dgm:spPr/>
      <dgm:t>
        <a:bodyPr/>
        <a:lstStyle/>
        <a:p>
          <a:endParaRPr lang="uk-UA"/>
        </a:p>
      </dgm:t>
    </dgm:pt>
    <dgm:pt modelId="{189810DE-84CA-4AEB-8523-297BECC99D7A}" type="sibTrans" cxnId="{6D59499A-6682-4CE2-A577-FD4A1DE0BF18}">
      <dgm:prSet/>
      <dgm:spPr/>
      <dgm:t>
        <a:bodyPr/>
        <a:lstStyle/>
        <a:p>
          <a:endParaRPr lang="uk-UA"/>
        </a:p>
      </dgm:t>
    </dgm:pt>
    <dgm:pt modelId="{8ED273C7-696E-49B9-9A2B-ACA3DA0CF909}">
      <dgm:prSet phldrT="[Текст]" custT="1"/>
      <dgm:spPr/>
      <dgm:t>
        <a:bodyPr/>
        <a:lstStyle/>
        <a:p>
          <a:r>
            <a:rPr lang="uk-UA" sz="2400" b="1" dirty="0" smtClean="0"/>
            <a:t>Обробка та візуалізація  знімків </a:t>
          </a:r>
          <a:endParaRPr lang="uk-UA" sz="2400" b="1" dirty="0"/>
        </a:p>
      </dgm:t>
    </dgm:pt>
    <dgm:pt modelId="{7666BB16-E322-4DB9-80FF-EBAACFD78317}" type="parTrans" cxnId="{D8B2D74C-2B24-436E-8596-DB88AB63608C}">
      <dgm:prSet/>
      <dgm:spPr/>
      <dgm:t>
        <a:bodyPr/>
        <a:lstStyle/>
        <a:p>
          <a:endParaRPr lang="uk-UA"/>
        </a:p>
      </dgm:t>
    </dgm:pt>
    <dgm:pt modelId="{D95973D3-E7FE-4458-B62B-D2AAE7BE03DB}" type="sibTrans" cxnId="{D8B2D74C-2B24-436E-8596-DB88AB63608C}">
      <dgm:prSet/>
      <dgm:spPr/>
      <dgm:t>
        <a:bodyPr/>
        <a:lstStyle/>
        <a:p>
          <a:endParaRPr lang="uk-UA"/>
        </a:p>
      </dgm:t>
    </dgm:pt>
    <dgm:pt modelId="{EF824792-24EC-4282-B834-38092B576AB8}">
      <dgm:prSet custT="1"/>
      <dgm:spPr/>
      <dgm:t>
        <a:bodyPr/>
        <a:lstStyle/>
        <a:p>
          <a:r>
            <a:rPr lang="uk-UA" sz="2400" b="1" dirty="0" smtClean="0"/>
            <a:t>Аналіз і дешифрування </a:t>
          </a:r>
          <a:endParaRPr lang="uk-UA" sz="2400" b="1" dirty="0"/>
        </a:p>
      </dgm:t>
    </dgm:pt>
    <dgm:pt modelId="{4CCDA9E9-8896-4A5A-8DC1-0B9D9CBC1CEB}" type="parTrans" cxnId="{30128064-9FF7-4CB7-93E7-8FD27EC6B1EE}">
      <dgm:prSet/>
      <dgm:spPr/>
      <dgm:t>
        <a:bodyPr/>
        <a:lstStyle/>
        <a:p>
          <a:endParaRPr lang="uk-UA"/>
        </a:p>
      </dgm:t>
    </dgm:pt>
    <dgm:pt modelId="{689CAD6A-509D-4380-9095-57115B708584}" type="sibTrans" cxnId="{30128064-9FF7-4CB7-93E7-8FD27EC6B1EE}">
      <dgm:prSet/>
      <dgm:spPr/>
      <dgm:t>
        <a:bodyPr/>
        <a:lstStyle/>
        <a:p>
          <a:endParaRPr lang="uk-UA"/>
        </a:p>
      </dgm:t>
    </dgm:pt>
    <dgm:pt modelId="{BDC1422B-62B9-4589-BFDA-140A469CB88E}">
      <dgm:prSet custT="1"/>
      <dgm:spPr/>
      <dgm:t>
        <a:bodyPr/>
        <a:lstStyle/>
        <a:p>
          <a:r>
            <a:rPr lang="uk-UA" sz="2400" b="1" dirty="0" smtClean="0"/>
            <a:t>Інтерпретація результатів </a:t>
          </a:r>
          <a:endParaRPr lang="uk-UA" sz="2400" b="1" dirty="0"/>
        </a:p>
      </dgm:t>
    </dgm:pt>
    <dgm:pt modelId="{A1893D04-DD5F-48EB-82D6-F9DAF3FDF414}" type="parTrans" cxnId="{8A9EF415-5907-4966-9C94-653C95FC9C85}">
      <dgm:prSet/>
      <dgm:spPr/>
      <dgm:t>
        <a:bodyPr/>
        <a:lstStyle/>
        <a:p>
          <a:endParaRPr lang="uk-UA"/>
        </a:p>
      </dgm:t>
    </dgm:pt>
    <dgm:pt modelId="{3F57A425-14F8-4F6F-9D39-8D5835E83E48}" type="sibTrans" cxnId="{8A9EF415-5907-4966-9C94-653C95FC9C85}">
      <dgm:prSet/>
      <dgm:spPr/>
      <dgm:t>
        <a:bodyPr/>
        <a:lstStyle/>
        <a:p>
          <a:endParaRPr lang="uk-UA"/>
        </a:p>
      </dgm:t>
    </dgm:pt>
    <dgm:pt modelId="{D4BEA23D-3D05-446B-9275-07D903BD365E}" type="pres">
      <dgm:prSet presAssocID="{4091B70B-C0C2-4252-9076-53D17C77F14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43CF45A-0EC7-4512-9831-4B198D131E37}" type="pres">
      <dgm:prSet presAssocID="{BDC1422B-62B9-4589-BFDA-140A469CB88E}" presName="boxAndChildren" presStyleCnt="0"/>
      <dgm:spPr/>
    </dgm:pt>
    <dgm:pt modelId="{4BDFB966-AFEE-48A3-802F-32EE7BEA0D8E}" type="pres">
      <dgm:prSet presAssocID="{BDC1422B-62B9-4589-BFDA-140A469CB88E}" presName="parentTextBox" presStyleLbl="node1" presStyleIdx="0" presStyleCnt="5"/>
      <dgm:spPr/>
      <dgm:t>
        <a:bodyPr/>
        <a:lstStyle/>
        <a:p>
          <a:endParaRPr lang="uk-UA"/>
        </a:p>
      </dgm:t>
    </dgm:pt>
    <dgm:pt modelId="{DA8FF142-0F7B-48B2-9A0A-379C95EA65D8}" type="pres">
      <dgm:prSet presAssocID="{689CAD6A-509D-4380-9095-57115B708584}" presName="sp" presStyleCnt="0"/>
      <dgm:spPr/>
    </dgm:pt>
    <dgm:pt modelId="{4FEBE168-2251-4B61-BDE6-C17E16EE84D2}" type="pres">
      <dgm:prSet presAssocID="{EF824792-24EC-4282-B834-38092B576AB8}" presName="arrowAndChildren" presStyleCnt="0"/>
      <dgm:spPr/>
    </dgm:pt>
    <dgm:pt modelId="{ABDF9B81-BEBC-4D60-B5A2-E58B0C980CFA}" type="pres">
      <dgm:prSet presAssocID="{EF824792-24EC-4282-B834-38092B576AB8}" presName="parentTextArrow" presStyleLbl="node1" presStyleIdx="1" presStyleCnt="5"/>
      <dgm:spPr/>
      <dgm:t>
        <a:bodyPr/>
        <a:lstStyle/>
        <a:p>
          <a:endParaRPr lang="uk-UA"/>
        </a:p>
      </dgm:t>
    </dgm:pt>
    <dgm:pt modelId="{BDAFD1DC-AEB8-4C5D-B7B2-163E0D0FE05D}" type="pres">
      <dgm:prSet presAssocID="{D95973D3-E7FE-4458-B62B-D2AAE7BE03DB}" presName="sp" presStyleCnt="0"/>
      <dgm:spPr/>
    </dgm:pt>
    <dgm:pt modelId="{7A73B9F7-C4D2-44AA-8FE8-BDC0253B2C81}" type="pres">
      <dgm:prSet presAssocID="{8ED273C7-696E-49B9-9A2B-ACA3DA0CF909}" presName="arrowAndChildren" presStyleCnt="0"/>
      <dgm:spPr/>
    </dgm:pt>
    <dgm:pt modelId="{E96D1245-CBD0-41A1-962B-19EEE935E693}" type="pres">
      <dgm:prSet presAssocID="{8ED273C7-696E-49B9-9A2B-ACA3DA0CF909}" presName="parentTextArrow" presStyleLbl="node1" presStyleIdx="2" presStyleCnt="5"/>
      <dgm:spPr/>
      <dgm:t>
        <a:bodyPr/>
        <a:lstStyle/>
        <a:p>
          <a:endParaRPr lang="uk-UA"/>
        </a:p>
      </dgm:t>
    </dgm:pt>
    <dgm:pt modelId="{350221DF-BBCD-4D85-B82A-42DE425DAF65}" type="pres">
      <dgm:prSet presAssocID="{189810DE-84CA-4AEB-8523-297BECC99D7A}" presName="sp" presStyleCnt="0"/>
      <dgm:spPr/>
    </dgm:pt>
    <dgm:pt modelId="{82907299-9969-42CB-A97A-387F686DC4CE}" type="pres">
      <dgm:prSet presAssocID="{EAC46E57-7088-4F55-814D-654A4CCD7470}" presName="arrowAndChildren" presStyleCnt="0"/>
      <dgm:spPr/>
    </dgm:pt>
    <dgm:pt modelId="{57A38790-2176-4D47-A862-F67F2FCF9B07}" type="pres">
      <dgm:prSet presAssocID="{EAC46E57-7088-4F55-814D-654A4CCD7470}" presName="parentTextArrow" presStyleLbl="node1" presStyleIdx="3" presStyleCnt="5"/>
      <dgm:spPr/>
      <dgm:t>
        <a:bodyPr/>
        <a:lstStyle/>
        <a:p>
          <a:endParaRPr lang="uk-UA"/>
        </a:p>
      </dgm:t>
    </dgm:pt>
    <dgm:pt modelId="{C2429A66-E38E-4234-A732-D2EFEE6833CE}" type="pres">
      <dgm:prSet presAssocID="{A0E138C5-368C-41B8-89AC-2074FBA7D57D}" presName="sp" presStyleCnt="0"/>
      <dgm:spPr/>
    </dgm:pt>
    <dgm:pt modelId="{DF80AC43-BDEB-4B79-9218-360CBA554D2D}" type="pres">
      <dgm:prSet presAssocID="{0050BE75-599E-4F5F-8740-2F4FEFC3E009}" presName="arrowAndChildren" presStyleCnt="0"/>
      <dgm:spPr/>
    </dgm:pt>
    <dgm:pt modelId="{89424EF4-0DB1-48F5-86E1-361C5405BBF4}" type="pres">
      <dgm:prSet presAssocID="{0050BE75-599E-4F5F-8740-2F4FEFC3E009}" presName="parentTextArrow" presStyleLbl="node1" presStyleIdx="4" presStyleCnt="5"/>
      <dgm:spPr/>
      <dgm:t>
        <a:bodyPr/>
        <a:lstStyle/>
        <a:p>
          <a:endParaRPr lang="uk-UA"/>
        </a:p>
      </dgm:t>
    </dgm:pt>
  </dgm:ptLst>
  <dgm:cxnLst>
    <dgm:cxn modelId="{30128064-9FF7-4CB7-93E7-8FD27EC6B1EE}" srcId="{4091B70B-C0C2-4252-9076-53D17C77F14A}" destId="{EF824792-24EC-4282-B834-38092B576AB8}" srcOrd="3" destOrd="0" parTransId="{4CCDA9E9-8896-4A5A-8DC1-0B9D9CBC1CEB}" sibTransId="{689CAD6A-509D-4380-9095-57115B708584}"/>
    <dgm:cxn modelId="{D8B2D74C-2B24-436E-8596-DB88AB63608C}" srcId="{4091B70B-C0C2-4252-9076-53D17C77F14A}" destId="{8ED273C7-696E-49B9-9A2B-ACA3DA0CF909}" srcOrd="2" destOrd="0" parTransId="{7666BB16-E322-4DB9-80FF-EBAACFD78317}" sibTransId="{D95973D3-E7FE-4458-B62B-D2AAE7BE03DB}"/>
    <dgm:cxn modelId="{8A9EF415-5907-4966-9C94-653C95FC9C85}" srcId="{4091B70B-C0C2-4252-9076-53D17C77F14A}" destId="{BDC1422B-62B9-4589-BFDA-140A469CB88E}" srcOrd="4" destOrd="0" parTransId="{A1893D04-DD5F-48EB-82D6-F9DAF3FDF414}" sibTransId="{3F57A425-14F8-4F6F-9D39-8D5835E83E48}"/>
    <dgm:cxn modelId="{CBB16E6F-1866-4162-A4A5-42B0245FAD84}" type="presOf" srcId="{0050BE75-599E-4F5F-8740-2F4FEFC3E009}" destId="{89424EF4-0DB1-48F5-86E1-361C5405BBF4}" srcOrd="0" destOrd="0" presId="urn:microsoft.com/office/officeart/2005/8/layout/process4"/>
    <dgm:cxn modelId="{6D59499A-6682-4CE2-A577-FD4A1DE0BF18}" srcId="{4091B70B-C0C2-4252-9076-53D17C77F14A}" destId="{EAC46E57-7088-4F55-814D-654A4CCD7470}" srcOrd="1" destOrd="0" parTransId="{DD8337ED-8821-41D4-84DD-227F14BDDA87}" sibTransId="{189810DE-84CA-4AEB-8523-297BECC99D7A}"/>
    <dgm:cxn modelId="{35CE04E2-3D7F-4219-8A7A-D4D32F8E264C}" srcId="{4091B70B-C0C2-4252-9076-53D17C77F14A}" destId="{0050BE75-599E-4F5F-8740-2F4FEFC3E009}" srcOrd="0" destOrd="0" parTransId="{4E9379B1-54ED-48E8-9181-508DCDA5729D}" sibTransId="{A0E138C5-368C-41B8-89AC-2074FBA7D57D}"/>
    <dgm:cxn modelId="{0A9286A8-56B0-4F0D-B2F9-3A9688759B24}" type="presOf" srcId="{EF824792-24EC-4282-B834-38092B576AB8}" destId="{ABDF9B81-BEBC-4D60-B5A2-E58B0C980CFA}" srcOrd="0" destOrd="0" presId="urn:microsoft.com/office/officeart/2005/8/layout/process4"/>
    <dgm:cxn modelId="{3C2BA8C2-41A6-47C7-8D55-3DB843E52F42}" type="presOf" srcId="{4091B70B-C0C2-4252-9076-53D17C77F14A}" destId="{D4BEA23D-3D05-446B-9275-07D903BD365E}" srcOrd="0" destOrd="0" presId="urn:microsoft.com/office/officeart/2005/8/layout/process4"/>
    <dgm:cxn modelId="{AFE97D62-89DD-4071-B802-2B07F4733F04}" type="presOf" srcId="{8ED273C7-696E-49B9-9A2B-ACA3DA0CF909}" destId="{E96D1245-CBD0-41A1-962B-19EEE935E693}" srcOrd="0" destOrd="0" presId="urn:microsoft.com/office/officeart/2005/8/layout/process4"/>
    <dgm:cxn modelId="{6A02C8E9-FD0A-4F92-8378-3C7B466729FE}" type="presOf" srcId="{EAC46E57-7088-4F55-814D-654A4CCD7470}" destId="{57A38790-2176-4D47-A862-F67F2FCF9B07}" srcOrd="0" destOrd="0" presId="urn:microsoft.com/office/officeart/2005/8/layout/process4"/>
    <dgm:cxn modelId="{57F39ED3-7108-4FB3-8CF7-BF92EF9ADBE6}" type="presOf" srcId="{BDC1422B-62B9-4589-BFDA-140A469CB88E}" destId="{4BDFB966-AFEE-48A3-802F-32EE7BEA0D8E}" srcOrd="0" destOrd="0" presId="urn:microsoft.com/office/officeart/2005/8/layout/process4"/>
    <dgm:cxn modelId="{3C54673F-DEB8-43E4-8264-A5D3560489A5}" type="presParOf" srcId="{D4BEA23D-3D05-446B-9275-07D903BD365E}" destId="{843CF45A-0EC7-4512-9831-4B198D131E37}" srcOrd="0" destOrd="0" presId="urn:microsoft.com/office/officeart/2005/8/layout/process4"/>
    <dgm:cxn modelId="{CB547A61-6C23-4FFA-88D2-D6019D82D2A9}" type="presParOf" srcId="{843CF45A-0EC7-4512-9831-4B198D131E37}" destId="{4BDFB966-AFEE-48A3-802F-32EE7BEA0D8E}" srcOrd="0" destOrd="0" presId="urn:microsoft.com/office/officeart/2005/8/layout/process4"/>
    <dgm:cxn modelId="{41EDB4E9-3E6D-4CEF-B180-A9F4898282B3}" type="presParOf" srcId="{D4BEA23D-3D05-446B-9275-07D903BD365E}" destId="{DA8FF142-0F7B-48B2-9A0A-379C95EA65D8}" srcOrd="1" destOrd="0" presId="urn:microsoft.com/office/officeart/2005/8/layout/process4"/>
    <dgm:cxn modelId="{C7AC1879-9B8E-4129-99B0-879D393C99DA}" type="presParOf" srcId="{D4BEA23D-3D05-446B-9275-07D903BD365E}" destId="{4FEBE168-2251-4B61-BDE6-C17E16EE84D2}" srcOrd="2" destOrd="0" presId="urn:microsoft.com/office/officeart/2005/8/layout/process4"/>
    <dgm:cxn modelId="{1597A40F-CC5B-453B-A2BF-611FB031867B}" type="presParOf" srcId="{4FEBE168-2251-4B61-BDE6-C17E16EE84D2}" destId="{ABDF9B81-BEBC-4D60-B5A2-E58B0C980CFA}" srcOrd="0" destOrd="0" presId="urn:microsoft.com/office/officeart/2005/8/layout/process4"/>
    <dgm:cxn modelId="{F749C37F-90FB-4C65-896F-1CA36A7D9353}" type="presParOf" srcId="{D4BEA23D-3D05-446B-9275-07D903BD365E}" destId="{BDAFD1DC-AEB8-4C5D-B7B2-163E0D0FE05D}" srcOrd="3" destOrd="0" presId="urn:microsoft.com/office/officeart/2005/8/layout/process4"/>
    <dgm:cxn modelId="{00413A96-4F7F-4471-B3D3-B3D17808B87F}" type="presParOf" srcId="{D4BEA23D-3D05-446B-9275-07D903BD365E}" destId="{7A73B9F7-C4D2-44AA-8FE8-BDC0253B2C81}" srcOrd="4" destOrd="0" presId="urn:microsoft.com/office/officeart/2005/8/layout/process4"/>
    <dgm:cxn modelId="{751AF779-A3D3-492A-898E-68AF3DA8F773}" type="presParOf" srcId="{7A73B9F7-C4D2-44AA-8FE8-BDC0253B2C81}" destId="{E96D1245-CBD0-41A1-962B-19EEE935E693}" srcOrd="0" destOrd="0" presId="urn:microsoft.com/office/officeart/2005/8/layout/process4"/>
    <dgm:cxn modelId="{73EBDD86-AB2C-45A9-A1A5-ED7AD90B4BDD}" type="presParOf" srcId="{D4BEA23D-3D05-446B-9275-07D903BD365E}" destId="{350221DF-BBCD-4D85-B82A-42DE425DAF65}" srcOrd="5" destOrd="0" presId="urn:microsoft.com/office/officeart/2005/8/layout/process4"/>
    <dgm:cxn modelId="{0DF2A9EF-ADDD-49C0-8A02-9B4775E9CA30}" type="presParOf" srcId="{D4BEA23D-3D05-446B-9275-07D903BD365E}" destId="{82907299-9969-42CB-A97A-387F686DC4CE}" srcOrd="6" destOrd="0" presId="urn:microsoft.com/office/officeart/2005/8/layout/process4"/>
    <dgm:cxn modelId="{510B37B7-2680-4BE9-9E03-85AA91DDCC78}" type="presParOf" srcId="{82907299-9969-42CB-A97A-387F686DC4CE}" destId="{57A38790-2176-4D47-A862-F67F2FCF9B07}" srcOrd="0" destOrd="0" presId="urn:microsoft.com/office/officeart/2005/8/layout/process4"/>
    <dgm:cxn modelId="{9C7579CC-92C5-4CF0-874F-AC3DAA32A65F}" type="presParOf" srcId="{D4BEA23D-3D05-446B-9275-07D903BD365E}" destId="{C2429A66-E38E-4234-A732-D2EFEE6833CE}" srcOrd="7" destOrd="0" presId="urn:microsoft.com/office/officeart/2005/8/layout/process4"/>
    <dgm:cxn modelId="{6D48030D-7D8F-4C23-B27E-0E75102C5927}" type="presParOf" srcId="{D4BEA23D-3D05-446B-9275-07D903BD365E}" destId="{DF80AC43-BDEB-4B79-9218-360CBA554D2D}" srcOrd="8" destOrd="0" presId="urn:microsoft.com/office/officeart/2005/8/layout/process4"/>
    <dgm:cxn modelId="{E617D9F0-48AD-4806-A54F-09343A9BE3C7}" type="presParOf" srcId="{DF80AC43-BDEB-4B79-9218-360CBA554D2D}" destId="{89424EF4-0DB1-48F5-86E1-361C5405BBF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FB966-AFEE-48A3-802F-32EE7BEA0D8E}">
      <dsp:nvSpPr>
        <dsp:cNvPr id="0" name=""/>
        <dsp:cNvSpPr/>
      </dsp:nvSpPr>
      <dsp:spPr>
        <a:xfrm>
          <a:off x="0" y="4047083"/>
          <a:ext cx="11281558" cy="6639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Інтерпретація результатів </a:t>
          </a:r>
          <a:endParaRPr lang="uk-UA" sz="2400" b="1" kern="1200" dirty="0"/>
        </a:p>
      </dsp:txBody>
      <dsp:txXfrm>
        <a:off x="0" y="4047083"/>
        <a:ext cx="11281558" cy="663957"/>
      </dsp:txXfrm>
    </dsp:sp>
    <dsp:sp modelId="{ABDF9B81-BEBC-4D60-B5A2-E58B0C980CFA}">
      <dsp:nvSpPr>
        <dsp:cNvPr id="0" name=""/>
        <dsp:cNvSpPr/>
      </dsp:nvSpPr>
      <dsp:spPr>
        <a:xfrm rot="10800000">
          <a:off x="0" y="3035875"/>
          <a:ext cx="11281558" cy="1021166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Аналіз і дешифрування </a:t>
          </a:r>
          <a:endParaRPr lang="uk-UA" sz="2400" b="1" kern="1200" dirty="0"/>
        </a:p>
      </dsp:txBody>
      <dsp:txXfrm rot="10800000">
        <a:off x="0" y="3035875"/>
        <a:ext cx="11281558" cy="663523"/>
      </dsp:txXfrm>
    </dsp:sp>
    <dsp:sp modelId="{E96D1245-CBD0-41A1-962B-19EEE935E693}">
      <dsp:nvSpPr>
        <dsp:cNvPr id="0" name=""/>
        <dsp:cNvSpPr/>
      </dsp:nvSpPr>
      <dsp:spPr>
        <a:xfrm rot="10800000">
          <a:off x="0" y="2024668"/>
          <a:ext cx="11281558" cy="1021166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Обробка та візуалізація  знімків </a:t>
          </a:r>
          <a:endParaRPr lang="uk-UA" sz="2400" b="1" kern="1200" dirty="0"/>
        </a:p>
      </dsp:txBody>
      <dsp:txXfrm rot="10800000">
        <a:off x="0" y="2024668"/>
        <a:ext cx="11281558" cy="663523"/>
      </dsp:txXfrm>
    </dsp:sp>
    <dsp:sp modelId="{57A38790-2176-4D47-A862-F67F2FCF9B07}">
      <dsp:nvSpPr>
        <dsp:cNvPr id="0" name=""/>
        <dsp:cNvSpPr/>
      </dsp:nvSpPr>
      <dsp:spPr>
        <a:xfrm rot="10800000">
          <a:off x="0" y="1013460"/>
          <a:ext cx="11281558" cy="1021166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Завантаження знімка з відкритого ресурсу</a:t>
          </a:r>
          <a:endParaRPr lang="uk-UA" sz="2400" b="1" kern="1200" dirty="0"/>
        </a:p>
      </dsp:txBody>
      <dsp:txXfrm rot="10800000">
        <a:off x="0" y="1013460"/>
        <a:ext cx="11281558" cy="663523"/>
      </dsp:txXfrm>
    </dsp:sp>
    <dsp:sp modelId="{89424EF4-0DB1-48F5-86E1-361C5405BBF4}">
      <dsp:nvSpPr>
        <dsp:cNvPr id="0" name=""/>
        <dsp:cNvSpPr/>
      </dsp:nvSpPr>
      <dsp:spPr>
        <a:xfrm rot="10800000">
          <a:off x="0" y="2253"/>
          <a:ext cx="11281558" cy="1021166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Вибір території та періоду спостереження</a:t>
          </a:r>
          <a:endParaRPr lang="uk-UA" sz="2300" kern="1200" dirty="0"/>
        </a:p>
      </dsp:txBody>
      <dsp:txXfrm rot="10800000">
        <a:off x="0" y="2253"/>
        <a:ext cx="11281558" cy="6635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B1B-C5B1-4AB3-833D-3B583760148F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892E-305C-4A38-82CC-767D16758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973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892E-305C-4A38-82CC-767D1675800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33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A988-D26E-4B1A-B5C2-BBDC6DE4591A}" type="datetime1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309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23F8-FA21-4773-9D4D-747E97BC8143}" type="datetime1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29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B929-092C-4AC2-9E16-93285EE2A3A2}" type="datetime1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49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9F98A-6988-4A7C-BFE9-054415C29CBD}" type="datetime1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58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304D4-B6E8-4EB2-B690-FA1A7CB48055}" type="datetime1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74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EFC9-3D74-418A-8829-74306F5FB28D}" type="datetime1">
              <a:rPr lang="ru-RU" smtClean="0"/>
              <a:t>26.08.2025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0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6357-B0E0-4AC5-B6C9-F8974B52233D}" type="datetime1">
              <a:rPr lang="ru-RU" smtClean="0"/>
              <a:t>26.08.2025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49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6B3EF-BC0B-4AA7-923F-C0D51BE4BCF9}" type="datetime1">
              <a:rPr lang="ru-RU" smtClean="0"/>
              <a:t>26.08.2025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70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7881-AAF6-4791-91B4-C4AD812C24A0}" type="datetime1">
              <a:rPr lang="ru-RU" smtClean="0"/>
              <a:t>26.08.2025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28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FEC6-70D7-4682-81C9-7FDCB2924776}" type="datetime1">
              <a:rPr lang="ru-RU" smtClean="0"/>
              <a:t>26.08.2025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72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C691-7FCB-4B6D-84B7-868B0A19B626}" type="datetime1">
              <a:rPr lang="ru-RU" smtClean="0"/>
              <a:t>26.08.2025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16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52EE6-0AC4-4C63-8835-64D2E9EB6AC0}" type="datetime1">
              <a:rPr lang="ru-RU" smtClean="0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1843-007E-43F5-BE16-002C47FF9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3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6" r:id="rId1"/>
    <p:sldLayoutId id="2147485647" r:id="rId2"/>
    <p:sldLayoutId id="2147485648" r:id="rId3"/>
    <p:sldLayoutId id="2147485649" r:id="rId4"/>
    <p:sldLayoutId id="2147485650" r:id="rId5"/>
    <p:sldLayoutId id="2147485651" r:id="rId6"/>
    <p:sldLayoutId id="2147485652" r:id="rId7"/>
    <p:sldLayoutId id="2147485653" r:id="rId8"/>
    <p:sldLayoutId id="2147485654" r:id="rId9"/>
    <p:sldLayoutId id="2147485655" r:id="rId10"/>
    <p:sldLayoutId id="214748565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rowser.dataspace.copernicus.e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77130142-676A-4B74-8FAA-59C2C0E748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任意多边形: 形状 14">
            <a:extLst>
              <a:ext uri="{FF2B5EF4-FFF2-40B4-BE49-F238E27FC236}">
                <a16:creationId xmlns="" xmlns:a16="http://schemas.microsoft.com/office/drawing/2014/main" id="{3F8A6D98-9828-40D1-B6A0-78BCC5ED5A4E}"/>
              </a:ext>
            </a:extLst>
          </p:cNvPr>
          <p:cNvSpPr/>
          <p:nvPr/>
        </p:nvSpPr>
        <p:spPr>
          <a:xfrm>
            <a:off x="2" y="0"/>
            <a:ext cx="6947064" cy="6858000"/>
          </a:xfrm>
          <a:custGeom>
            <a:avLst/>
            <a:gdLst>
              <a:gd name="connsiteX0" fmla="*/ 0 w 7502769"/>
              <a:gd name="connsiteY0" fmla="*/ 0 h 6858000"/>
              <a:gd name="connsiteX1" fmla="*/ 6606382 w 7502769"/>
              <a:gd name="connsiteY1" fmla="*/ 0 h 6858000"/>
              <a:gd name="connsiteX2" fmla="*/ 6656652 w 7502769"/>
              <a:gd name="connsiteY2" fmla="*/ 87427 h 6858000"/>
              <a:gd name="connsiteX3" fmla="*/ 7502769 w 7502769"/>
              <a:gd name="connsiteY3" fmla="*/ 3429000 h 6858000"/>
              <a:gd name="connsiteX4" fmla="*/ 6656652 w 7502769"/>
              <a:gd name="connsiteY4" fmla="*/ 6770573 h 6858000"/>
              <a:gd name="connsiteX5" fmla="*/ 6606382 w 7502769"/>
              <a:gd name="connsiteY5" fmla="*/ 6858000 h 6858000"/>
              <a:gd name="connsiteX6" fmla="*/ 0 w 750276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2769" h="6858000">
                <a:moveTo>
                  <a:pt x="0" y="0"/>
                </a:moveTo>
                <a:lnTo>
                  <a:pt x="6606382" y="0"/>
                </a:lnTo>
                <a:lnTo>
                  <a:pt x="6656652" y="87427"/>
                </a:lnTo>
                <a:cubicBezTo>
                  <a:pt x="7196259" y="1080754"/>
                  <a:pt x="7502769" y="2219082"/>
                  <a:pt x="7502769" y="3429000"/>
                </a:cubicBezTo>
                <a:cubicBezTo>
                  <a:pt x="7502769" y="4638918"/>
                  <a:pt x="7196259" y="5777247"/>
                  <a:pt x="6656652" y="6770573"/>
                </a:cubicBezTo>
                <a:lnTo>
                  <a:pt x="660638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850245"/>
            <a:ext cx="6780810" cy="3297153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Використання цифрових технологій у практичній діяльності керівника гуртка</a:t>
            </a:r>
            <a:endParaRPr lang="ru-RU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4697443"/>
            <a:ext cx="6819279" cy="1069848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uk-UA" sz="3600" b="1" dirty="0" smtClean="0">
                <a:solidFill>
                  <a:schemeClr val="bg1">
                    <a:lumMod val="50000"/>
                  </a:schemeClr>
                </a:solidFill>
              </a:rPr>
              <a:t>на прикладі зміни екосистеми </a:t>
            </a:r>
            <a:br>
              <a:rPr lang="uk-UA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uk-UA" sz="3600" b="1" dirty="0" err="1" smtClean="0">
                <a:solidFill>
                  <a:schemeClr val="bg1">
                    <a:lumMod val="50000"/>
                  </a:schemeClr>
                </a:solidFill>
              </a:rPr>
              <a:t>Оскільського</a:t>
            </a:r>
            <a:r>
              <a:rPr lang="uk-UA" sz="3600" b="1" dirty="0" smtClean="0">
                <a:solidFill>
                  <a:schemeClr val="bg1">
                    <a:lumMod val="50000"/>
                  </a:schemeClr>
                </a:solidFill>
              </a:rPr>
              <a:t> водосховища)</a:t>
            </a:r>
            <a:endParaRPr lang="ru-RU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4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10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53" y="380010"/>
            <a:ext cx="12207153" cy="600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33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11</a:t>
            </a:fld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75" r="1578" b="3254"/>
          <a:stretch/>
        </p:blipFill>
        <p:spPr bwMode="auto">
          <a:xfrm>
            <a:off x="6521" y="651637"/>
            <a:ext cx="7350827" cy="49401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53" y="198871"/>
            <a:ext cx="4655127" cy="5845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94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12</a:t>
            </a:fld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"/>
          <a:stretch/>
        </p:blipFill>
        <p:spPr bwMode="auto">
          <a:xfrm>
            <a:off x="-41908" y="218207"/>
            <a:ext cx="12233908" cy="642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08" y="218207"/>
            <a:ext cx="12248730" cy="642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"/>
          <a:stretch/>
        </p:blipFill>
        <p:spPr bwMode="auto">
          <a:xfrm>
            <a:off x="-41908" y="218206"/>
            <a:ext cx="12202345" cy="632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87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537" y="84633"/>
            <a:ext cx="10972800" cy="473507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True color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13</a:t>
            </a:fld>
            <a:endParaRPr lang="ru-RU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581395"/>
            <a:ext cx="121920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" y="566120"/>
            <a:ext cx="12192000" cy="616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14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r="1998"/>
          <a:stretch/>
        </p:blipFill>
        <p:spPr bwMode="auto">
          <a:xfrm>
            <a:off x="1" y="227351"/>
            <a:ext cx="12192000" cy="653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/>
          <a:stretch/>
        </p:blipFill>
        <p:spPr bwMode="auto">
          <a:xfrm>
            <a:off x="-66111" y="227351"/>
            <a:ext cx="12310096" cy="658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22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15</a:t>
            </a:fld>
            <a:endParaRPr lang="ru-RU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6"/>
            <a:ext cx="12201526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6"/>
            <a:ext cx="12192000" cy="620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8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537" y="79838"/>
            <a:ext cx="10972800" cy="502054"/>
          </a:xfrm>
        </p:spPr>
        <p:txBody>
          <a:bodyPr>
            <a:noAutofit/>
          </a:bodyPr>
          <a:lstStyle/>
          <a:p>
            <a:r>
              <a:rPr lang="en-US" b="1" i="1" dirty="0" smtClean="0"/>
              <a:t>False color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16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695918"/>
            <a:ext cx="12192000" cy="616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5918"/>
            <a:ext cx="12177875" cy="619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695918"/>
            <a:ext cx="12191999" cy="621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8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537" y="0"/>
            <a:ext cx="10972800" cy="663513"/>
          </a:xfrm>
        </p:spPr>
        <p:txBody>
          <a:bodyPr>
            <a:noAutofit/>
          </a:bodyPr>
          <a:lstStyle/>
          <a:p>
            <a:r>
              <a:rPr lang="en-US" b="1" i="1" dirty="0" smtClean="0"/>
              <a:t>NDVI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17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69" b="3963"/>
          <a:stretch/>
        </p:blipFill>
        <p:spPr bwMode="auto">
          <a:xfrm>
            <a:off x="0" y="579623"/>
            <a:ext cx="12192000" cy="617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623"/>
            <a:ext cx="12192000" cy="624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7"/>
          <a:stretch/>
        </p:blipFill>
        <p:spPr bwMode="auto">
          <a:xfrm>
            <a:off x="-14125" y="579623"/>
            <a:ext cx="12206125" cy="617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8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537" y="76549"/>
            <a:ext cx="10972800" cy="481591"/>
          </a:xfrm>
        </p:spPr>
        <p:txBody>
          <a:bodyPr>
            <a:noAutofit/>
          </a:bodyPr>
          <a:lstStyle/>
          <a:p>
            <a:r>
              <a:rPr lang="en-US" b="1" i="1" dirty="0" smtClean="0"/>
              <a:t>NDMI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18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" b="1587"/>
          <a:stretch/>
        </p:blipFill>
        <p:spPr bwMode="auto">
          <a:xfrm>
            <a:off x="0" y="676228"/>
            <a:ext cx="12192000" cy="618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"/>
          <a:stretch/>
        </p:blipFill>
        <p:spPr bwMode="auto">
          <a:xfrm>
            <a:off x="0" y="676228"/>
            <a:ext cx="12192000" cy="61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/>
          <a:stretch/>
        </p:blipFill>
        <p:spPr bwMode="auto">
          <a:xfrm>
            <a:off x="-14125" y="664937"/>
            <a:ext cx="12206125" cy="621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8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515" y="69059"/>
            <a:ext cx="10972800" cy="345222"/>
          </a:xfrm>
        </p:spPr>
        <p:txBody>
          <a:bodyPr>
            <a:noAutofit/>
          </a:bodyPr>
          <a:lstStyle/>
          <a:p>
            <a:r>
              <a:rPr lang="en-US" b="1" i="1" dirty="0"/>
              <a:t>SWIR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19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174"/>
          <a:stretch/>
        </p:blipFill>
        <p:spPr>
          <a:xfrm>
            <a:off x="-14125" y="485775"/>
            <a:ext cx="12192000" cy="63555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3242" b="954"/>
          <a:stretch/>
        </p:blipFill>
        <p:spPr>
          <a:xfrm>
            <a:off x="-14125" y="458380"/>
            <a:ext cx="12192000" cy="64103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4718" r="1406"/>
          <a:stretch/>
        </p:blipFill>
        <p:spPr>
          <a:xfrm>
            <a:off x="-28250" y="459472"/>
            <a:ext cx="12192001" cy="639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uk-UA" b="1" dirty="0" smtClean="0"/>
              <a:t>Актуальність і мета використання супутникових даних в освітньому процесі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872" y="1557995"/>
            <a:ext cx="10760927" cy="4830930"/>
          </a:xfrm>
        </p:spPr>
        <p:txBody>
          <a:bodyPr>
            <a:normAutofit fontScale="85000" lnSpcReduction="20000"/>
          </a:bodyPr>
          <a:lstStyle/>
          <a:p>
            <a:r>
              <a:rPr lang="uk-UA" b="1" dirty="0"/>
              <a:t>Актуальність</a:t>
            </a:r>
            <a:r>
              <a:rPr lang="uk-UA" dirty="0"/>
              <a:t> </a:t>
            </a:r>
            <a:r>
              <a:rPr lang="uk-UA" dirty="0" smtClean="0"/>
              <a:t>використання супутникових технологій зумовлена </a:t>
            </a:r>
            <a:r>
              <a:rPr lang="uk-UA" dirty="0"/>
              <a:t>необхідністю </a:t>
            </a:r>
            <a:r>
              <a:rPr lang="uk-UA" b="1" dirty="0"/>
              <a:t>модернізації краєзнавчої діяльності школярів</a:t>
            </a:r>
            <a:r>
              <a:rPr lang="uk-UA" dirty="0"/>
              <a:t>, впровадження </a:t>
            </a:r>
            <a:r>
              <a:rPr lang="uk-UA" b="1" dirty="0"/>
              <a:t>новітніх цифрових ресурсів </a:t>
            </a:r>
            <a:r>
              <a:rPr lang="uk-UA" dirty="0"/>
              <a:t>та розвитку </a:t>
            </a:r>
            <a:r>
              <a:rPr lang="uk-UA" b="1" dirty="0"/>
              <a:t>дослідницьких навичок </a:t>
            </a:r>
            <a:r>
              <a:rPr lang="uk-UA" dirty="0"/>
              <a:t>учнів. </a:t>
            </a:r>
            <a:endParaRPr lang="uk-UA" dirty="0" smtClean="0"/>
          </a:p>
          <a:p>
            <a:r>
              <a:rPr lang="uk-UA" dirty="0" smtClean="0"/>
              <a:t>Супутникові </a:t>
            </a:r>
            <a:r>
              <a:rPr lang="uk-UA" dirty="0"/>
              <a:t>знімки дозволяють наочно простежити зміни в ландшафті, виявити наслідки природних і техногенних процесів, дослідити динаміку урбанізації та аграрного освоєння території. Це робить </a:t>
            </a:r>
            <a:r>
              <a:rPr lang="uk-UA" dirty="0" smtClean="0"/>
              <a:t>освітній </a:t>
            </a:r>
            <a:r>
              <a:rPr lang="uk-UA" dirty="0"/>
              <a:t>процес більш інтерактивним, науково обґрунтованим і практично </a:t>
            </a:r>
            <a:r>
              <a:rPr lang="uk-UA" dirty="0" smtClean="0"/>
              <a:t>значущим.</a:t>
            </a:r>
          </a:p>
          <a:p>
            <a:r>
              <a:rPr lang="uk-UA" b="1" dirty="0" smtClean="0"/>
              <a:t>Мета</a:t>
            </a:r>
            <a:r>
              <a:rPr lang="uk-UA" dirty="0" smtClean="0"/>
              <a:t> – підвищення ефективності навчання та виховання дослідницької культури </a:t>
            </a:r>
            <a:r>
              <a:rPr lang="uk-UA" dirty="0" smtClean="0"/>
              <a:t>учнів, </a:t>
            </a:r>
            <a:r>
              <a:rPr lang="uk-UA" dirty="0" smtClean="0"/>
              <a:t>опанування практичних навичок дослідження місцевості як рідного краю, так і будь-якого куточка Землі на технологічно насиченому рівні. 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tx1"/>
                </a:solidFill>
              </a:rPr>
              <a:t>2</a:t>
            </a:r>
            <a:endParaRPr lang="ru-RU" sz="24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3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537" y="0"/>
            <a:ext cx="10972800" cy="593732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NDWI 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20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843"/>
            <a:ext cx="12192000" cy="6171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25" y="612843"/>
            <a:ext cx="12192000" cy="61401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6678" r="5528"/>
          <a:stretch/>
        </p:blipFill>
        <p:spPr>
          <a:xfrm>
            <a:off x="6239593" y="-19111"/>
            <a:ext cx="5972175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r="7040"/>
          <a:stretch/>
        </p:blipFill>
        <p:spPr>
          <a:xfrm>
            <a:off x="0" y="-19111"/>
            <a:ext cx="6273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0051" y="1115417"/>
            <a:ext cx="3562350" cy="4792662"/>
          </a:xfrm>
        </p:spPr>
        <p:txBody>
          <a:bodyPr>
            <a:normAutofit/>
          </a:bodyPr>
          <a:lstStyle/>
          <a:p>
            <a:r>
              <a:rPr lang="uk-UA" sz="3600" b="1" i="1" dirty="0" smtClean="0"/>
              <a:t>Зміни в екосистемі </a:t>
            </a:r>
            <a:r>
              <a:rPr lang="uk-UA" sz="3600" b="1" i="1" dirty="0" err="1" smtClean="0"/>
              <a:t>Оскільського</a:t>
            </a:r>
            <a:r>
              <a:rPr lang="uk-UA" sz="3600" b="1" i="1" dirty="0" smtClean="0"/>
              <a:t> водосховища (2021 р.-2025 р.)</a:t>
            </a:r>
            <a:endParaRPr lang="ru-RU" sz="3600" b="1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54" y="0"/>
            <a:ext cx="6871096" cy="687109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8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6675"/>
            <a:ext cx="10972800" cy="912813"/>
          </a:xfrm>
        </p:spPr>
        <p:txBody>
          <a:bodyPr/>
          <a:lstStyle/>
          <a:p>
            <a:r>
              <a:rPr lang="uk-UA" b="1" i="1" dirty="0" smtClean="0"/>
              <a:t>Підсумки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1209675"/>
            <a:ext cx="11239500" cy="5146678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Дослідження </a:t>
            </a:r>
            <a:r>
              <a:rPr lang="uk-UA" dirty="0"/>
              <a:t>екосистем </a:t>
            </a:r>
            <a:r>
              <a:rPr lang="uk-UA" dirty="0" err="1" smtClean="0"/>
              <a:t>Оскільського</a:t>
            </a:r>
            <a:r>
              <a:rPr lang="uk-UA" dirty="0" smtClean="0"/>
              <a:t> </a:t>
            </a:r>
            <a:r>
              <a:rPr lang="uk-UA" dirty="0"/>
              <a:t>водосховища з використанням супутникових знімків у середовищі </a:t>
            </a:r>
            <a:r>
              <a:rPr lang="uk-UA" b="1" i="1" dirty="0" err="1"/>
              <a:t>Copernicus</a:t>
            </a:r>
            <a:r>
              <a:rPr lang="uk-UA" b="1" i="1" dirty="0"/>
              <a:t> </a:t>
            </a:r>
            <a:r>
              <a:rPr lang="uk-UA" b="1" i="1" dirty="0" err="1"/>
              <a:t>Browser</a:t>
            </a:r>
            <a:r>
              <a:rPr lang="uk-UA" dirty="0"/>
              <a:t> доводить </a:t>
            </a:r>
            <a:r>
              <a:rPr lang="uk-UA" b="1" dirty="0"/>
              <a:t>ефективність</a:t>
            </a:r>
            <a:r>
              <a:rPr lang="uk-UA" dirty="0"/>
              <a:t> сучасних </a:t>
            </a:r>
            <a:r>
              <a:rPr lang="uk-UA" dirty="0" smtClean="0"/>
              <a:t>цифрових методів </a:t>
            </a:r>
            <a:r>
              <a:rPr lang="uk-UA" dirty="0"/>
              <a:t>моніторингу довкілля. </a:t>
            </a:r>
            <a:endParaRPr lang="uk-UA" dirty="0" smtClean="0"/>
          </a:p>
          <a:p>
            <a:r>
              <a:rPr lang="uk-UA" dirty="0" smtClean="0"/>
              <a:t>Аналіз </a:t>
            </a:r>
            <a:r>
              <a:rPr lang="uk-UA" dirty="0" err="1"/>
              <a:t>багатоспектральних</a:t>
            </a:r>
            <a:r>
              <a:rPr lang="uk-UA" dirty="0"/>
              <a:t> діапазонів дозволяє отримати різноаспектну інформацію про стан екосистем: </a:t>
            </a:r>
            <a:endParaRPr lang="uk-UA" dirty="0" smtClean="0"/>
          </a:p>
          <a:p>
            <a:pPr lvl="1"/>
            <a:r>
              <a:rPr lang="uk-UA" b="1" i="1" dirty="0" smtClean="0"/>
              <a:t>у </a:t>
            </a:r>
            <a:r>
              <a:rPr lang="uk-UA" b="1" i="1" dirty="0"/>
              <a:t>видимому спектрі </a:t>
            </a:r>
            <a:r>
              <a:rPr lang="uk-UA" dirty="0"/>
              <a:t>визначаються </a:t>
            </a:r>
            <a:r>
              <a:rPr lang="uk-UA" b="1" i="1" dirty="0"/>
              <a:t>структурні особливості водосховища та прибережної території</a:t>
            </a:r>
            <a:r>
              <a:rPr lang="uk-UA" dirty="0"/>
              <a:t>, </a:t>
            </a:r>
            <a:endParaRPr lang="uk-UA" dirty="0" smtClean="0"/>
          </a:p>
          <a:p>
            <a:pPr lvl="1"/>
            <a:r>
              <a:rPr lang="uk-UA" dirty="0" smtClean="0"/>
              <a:t>у </a:t>
            </a:r>
            <a:r>
              <a:rPr lang="uk-UA" b="1" i="1" dirty="0"/>
              <a:t>ближньому інфрачервоному </a:t>
            </a:r>
            <a:r>
              <a:rPr lang="uk-UA" dirty="0"/>
              <a:t>— простежується </a:t>
            </a:r>
            <a:r>
              <a:rPr lang="uk-UA" b="1" i="1" dirty="0" smtClean="0"/>
              <a:t>стан здоров’я рослинності та запаси біомаси</a:t>
            </a:r>
            <a:r>
              <a:rPr lang="uk-UA" dirty="0" smtClean="0"/>
              <a:t>, </a:t>
            </a:r>
          </a:p>
          <a:p>
            <a:pPr lvl="1"/>
            <a:r>
              <a:rPr lang="uk-UA" b="1" i="1" dirty="0" smtClean="0"/>
              <a:t>короткохвильовий </a:t>
            </a:r>
            <a:r>
              <a:rPr lang="uk-UA" b="1" i="1" dirty="0"/>
              <a:t>інфрачервоний діапазон </a:t>
            </a:r>
            <a:r>
              <a:rPr lang="uk-UA" dirty="0"/>
              <a:t>забезпечує оцінку </a:t>
            </a:r>
            <a:r>
              <a:rPr lang="uk-UA" b="1" i="1" dirty="0"/>
              <a:t>вологості ґрунтів і процесів, що впливають на водний баланс</a:t>
            </a:r>
            <a:r>
              <a:rPr lang="uk-UA" dirty="0" smtClean="0"/>
              <a:t>.</a:t>
            </a:r>
          </a:p>
          <a:p>
            <a:r>
              <a:rPr lang="uk-UA" dirty="0"/>
              <a:t>Отже, </a:t>
            </a:r>
            <a:r>
              <a:rPr lang="uk-UA" b="1" dirty="0"/>
              <a:t>застосування супутникових технологій у краєзнавчих дослідженнях є важливим інноваційним підходом, що поєднує наукову обґрунтованість, освітню цінність та практичну </a:t>
            </a:r>
            <a:r>
              <a:rPr lang="uk-UA" b="1" dirty="0" smtClean="0"/>
              <a:t>користь.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8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2\Downloads\nastol.com.ua-352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47771"/>
            <a:ext cx="10972800" cy="1143000"/>
          </a:xfrm>
        </p:spPr>
        <p:txBody>
          <a:bodyPr>
            <a:normAutofit/>
          </a:bodyPr>
          <a:lstStyle/>
          <a:p>
            <a:r>
              <a:rPr lang="uk-UA" sz="6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</a:t>
            </a:r>
            <a:endParaRPr lang="uk-UA" sz="6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6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239" y="264764"/>
            <a:ext cx="11173522" cy="805753"/>
          </a:xfrm>
        </p:spPr>
        <p:txBody>
          <a:bodyPr>
            <a:normAutofit fontScale="90000"/>
          </a:bodyPr>
          <a:lstStyle/>
          <a:p>
            <a:r>
              <a:rPr lang="uk-UA" sz="4000" b="1" dirty="0"/>
              <a:t>Теоретичні основи роботи з супутниковими даними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971" y="1181594"/>
            <a:ext cx="6485327" cy="3932325"/>
          </a:xfrm>
        </p:spPr>
        <p:txBody>
          <a:bodyPr>
            <a:normAutofit fontScale="92500" lnSpcReduction="10000"/>
          </a:bodyPr>
          <a:lstStyle/>
          <a:p>
            <a:r>
              <a:rPr lang="uk-UA" b="1" i="1" dirty="0"/>
              <a:t>Супутникові дані</a:t>
            </a:r>
            <a:r>
              <a:rPr lang="uk-UA" dirty="0"/>
              <a:t> – це зображення, знімки та інша інформація, отримана від штучних супутників Землі, що використовується для моніторингу природних процесів, картографування, прогнозування погоди, аналізу кліматичних змін, військової розвідки та інших завдань. </a:t>
            </a:r>
            <a:endParaRPr lang="uk-UA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z="2400" b="1" smtClean="0">
                <a:solidFill>
                  <a:schemeClr val="tx1"/>
                </a:solidFill>
              </a:rPr>
              <a:t>3</a:t>
            </a:fld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Переваги супутникового моніторингу в рослинництв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390" y="1181594"/>
            <a:ext cx="5259857" cy="392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454096" y="5106387"/>
            <a:ext cx="11435938" cy="14947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/>
              <a:t>Безперечні переваги таких даних – </a:t>
            </a:r>
            <a:r>
              <a:rPr lang="uk-UA" b="1" dirty="0" smtClean="0"/>
              <a:t>глобальне покриття, регулярність спостережень, </a:t>
            </a:r>
            <a:r>
              <a:rPr lang="uk-UA" b="1" dirty="0" err="1" smtClean="0"/>
              <a:t>багатоспектральність</a:t>
            </a:r>
            <a:r>
              <a:rPr lang="uk-UA" b="1" dirty="0" smtClean="0"/>
              <a:t> та незалежність від географічної доступності місцевості</a:t>
            </a:r>
            <a:r>
              <a:rPr lang="uk-UA" dirty="0" smtClean="0"/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7165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2537" y="3978236"/>
            <a:ext cx="10972800" cy="2550945"/>
          </a:xfrm>
        </p:spPr>
        <p:txBody>
          <a:bodyPr>
            <a:normAutofit fontScale="92500"/>
          </a:bodyPr>
          <a:lstStyle/>
          <a:p>
            <a:r>
              <a:rPr lang="en-US" b="1" i="1" dirty="0" smtClean="0"/>
              <a:t>Copernicus </a:t>
            </a:r>
            <a:r>
              <a:rPr lang="en-US" dirty="0"/>
              <a:t>— </a:t>
            </a:r>
            <a:r>
              <a:rPr lang="ru-RU" dirty="0" err="1"/>
              <a:t>це</a:t>
            </a:r>
            <a:r>
              <a:rPr lang="ru-RU" dirty="0"/>
              <a:t> комплексна </a:t>
            </a:r>
            <a:r>
              <a:rPr lang="ru-RU" dirty="0" err="1" smtClean="0"/>
              <a:t>програма</a:t>
            </a:r>
            <a:r>
              <a:rPr lang="ru-RU" dirty="0" smtClean="0"/>
              <a:t> </a:t>
            </a:r>
            <a:r>
              <a:rPr lang="ru-RU" dirty="0" err="1" smtClean="0"/>
              <a:t>Європейського</a:t>
            </a:r>
            <a:r>
              <a:rPr lang="ru-RU" dirty="0" smtClean="0"/>
              <a:t> </a:t>
            </a:r>
            <a:r>
              <a:rPr lang="ru-RU" dirty="0"/>
              <a:t>Союзу для </a:t>
            </a:r>
            <a:r>
              <a:rPr lang="ru-RU" dirty="0" err="1"/>
              <a:t>спостереження</a:t>
            </a:r>
            <a:r>
              <a:rPr lang="ru-RU" dirty="0"/>
              <a:t> за Землею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супутників</a:t>
            </a:r>
            <a:r>
              <a:rPr lang="ru-RU" dirty="0"/>
              <a:t> </a:t>
            </a:r>
            <a:r>
              <a:rPr lang="en-US" b="1" i="1" dirty="0" smtClean="0"/>
              <a:t>Sentinel</a:t>
            </a:r>
            <a:r>
              <a:rPr lang="en-US" dirty="0" smtClean="0"/>
              <a:t>, </a:t>
            </a:r>
            <a:r>
              <a:rPr lang="ru-RU" dirty="0"/>
              <a:t>яка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 та </a:t>
            </a:r>
            <a:r>
              <a:rPr lang="ru-RU" dirty="0" err="1"/>
              <a:t>послуги</a:t>
            </a:r>
            <a:r>
              <a:rPr lang="ru-RU" dirty="0"/>
              <a:t> для </a:t>
            </a:r>
            <a:r>
              <a:rPr lang="ru-RU" dirty="0" err="1"/>
              <a:t>моніторингу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r>
              <a:rPr lang="ru-RU" dirty="0"/>
              <a:t>, </a:t>
            </a:r>
            <a:r>
              <a:rPr lang="ru-RU" dirty="0" err="1"/>
              <a:t>оцінки</a:t>
            </a:r>
            <a:r>
              <a:rPr lang="ru-RU" dirty="0"/>
              <a:t> </a:t>
            </a:r>
            <a:r>
              <a:rPr lang="ru-RU" dirty="0" err="1"/>
              <a:t>кліматичних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, </a:t>
            </a:r>
            <a:r>
              <a:rPr lang="ru-RU" dirty="0" err="1"/>
              <a:t>реагування</a:t>
            </a:r>
            <a:r>
              <a:rPr lang="ru-RU" dirty="0"/>
              <a:t> на </a:t>
            </a:r>
            <a:r>
              <a:rPr lang="ru-RU" dirty="0" err="1"/>
              <a:t>надзвичайні</a:t>
            </a:r>
            <a:r>
              <a:rPr lang="ru-RU" dirty="0"/>
              <a:t> </a:t>
            </a:r>
            <a:r>
              <a:rPr lang="ru-RU" dirty="0" err="1"/>
              <a:t>ситуації</a:t>
            </a:r>
            <a:r>
              <a:rPr lang="ru-RU" dirty="0"/>
              <a:t>,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сфер. 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z="2400" b="1" smtClean="0">
                <a:solidFill>
                  <a:schemeClr val="tx1"/>
                </a:solidFill>
              </a:rPr>
              <a:t>4</a:t>
            </a:fld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9700" name="Picture 4" descr="Україна приєдналася до космічної програми Європейського Союзу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6"/>
          <a:stretch/>
        </p:blipFill>
        <p:spPr bwMode="auto">
          <a:xfrm>
            <a:off x="5571709" y="1"/>
            <a:ext cx="6620291" cy="383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opernicus - Аерокосмічний портал Україн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/>
          <a:stretch/>
        </p:blipFill>
        <p:spPr bwMode="auto">
          <a:xfrm>
            <a:off x="-14126" y="1"/>
            <a:ext cx="6525139" cy="383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69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537" y="345890"/>
            <a:ext cx="10972800" cy="770391"/>
          </a:xfrm>
        </p:spPr>
        <p:txBody>
          <a:bodyPr>
            <a:noAutofit/>
          </a:bodyPr>
          <a:lstStyle/>
          <a:p>
            <a:r>
              <a:rPr lang="uk-UA" sz="3600" b="1" dirty="0"/>
              <a:t>Використання онлайн платформи </a:t>
            </a:r>
            <a:r>
              <a:rPr lang="uk-UA" sz="3600" b="1" i="1" dirty="0" err="1"/>
              <a:t>Copernicus</a:t>
            </a:r>
            <a:r>
              <a:rPr lang="uk-UA" sz="3600" b="1" i="1" dirty="0"/>
              <a:t> </a:t>
            </a:r>
            <a:r>
              <a:rPr lang="uk-UA" sz="3600" b="1" i="1" dirty="0" err="1"/>
              <a:t>Browser</a:t>
            </a:r>
            <a:r>
              <a:rPr lang="uk-UA" sz="3600" b="1" dirty="0"/>
              <a:t> у </a:t>
            </a:r>
            <a:r>
              <a:rPr lang="uk-UA" sz="3600" b="1" dirty="0" smtClean="0"/>
              <a:t>діяльності керівників гуртків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2702" y="1496293"/>
            <a:ext cx="7768249" cy="5130138"/>
          </a:xfrm>
        </p:spPr>
        <p:txBody>
          <a:bodyPr>
            <a:normAutofit lnSpcReduction="10000"/>
          </a:bodyPr>
          <a:lstStyle/>
          <a:p>
            <a:r>
              <a:rPr lang="uk-UA" b="1" dirty="0" err="1" smtClean="0"/>
              <a:t>Copernicus</a:t>
            </a:r>
            <a:r>
              <a:rPr lang="uk-UA" b="1" dirty="0" smtClean="0"/>
              <a:t> </a:t>
            </a:r>
            <a:r>
              <a:rPr lang="uk-UA" b="1" dirty="0" err="1"/>
              <a:t>Browser</a:t>
            </a:r>
            <a:r>
              <a:rPr lang="uk-UA" dirty="0"/>
              <a:t> — переглядач доступних онлайн-знімків земної поверхні середньої і низької роздільної здатності від Європейського космічного агентства </a:t>
            </a:r>
            <a:r>
              <a:rPr lang="uk-UA" dirty="0" err="1"/>
              <a:t>Sentinel</a:t>
            </a:r>
            <a:r>
              <a:rPr lang="uk-UA" dirty="0"/>
              <a:t> </a:t>
            </a:r>
            <a:r>
              <a:rPr lang="uk-UA" dirty="0" err="1"/>
              <a:t>Hub</a:t>
            </a:r>
            <a:r>
              <a:rPr lang="uk-UA" dirty="0"/>
              <a:t>, який дає змогу переглядати, аналізувати та завантажувати супутникові </a:t>
            </a:r>
            <a:r>
              <a:rPr lang="uk-UA" dirty="0" smtClean="0"/>
              <a:t>знімки</a:t>
            </a:r>
            <a:r>
              <a:rPr lang="uk-UA" dirty="0"/>
              <a:t> </a:t>
            </a:r>
            <a:r>
              <a:rPr lang="uk-UA" dirty="0" smtClean="0"/>
              <a:t>(супутники </a:t>
            </a:r>
            <a:r>
              <a:rPr lang="uk-UA" b="1" i="1" dirty="0" smtClean="0"/>
              <a:t>Sentinel-1</a:t>
            </a:r>
            <a:r>
              <a:rPr lang="uk-UA" b="1" i="1" dirty="0"/>
              <a:t>, Sentinel-2, </a:t>
            </a:r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b="1" i="1" dirty="0" smtClean="0"/>
              <a:t>Sentinel-3</a:t>
            </a:r>
            <a:r>
              <a:rPr lang="uk-UA" b="1" i="1" dirty="0"/>
              <a:t>, Sentinel-5P</a:t>
            </a:r>
            <a:r>
              <a:rPr lang="uk-UA" dirty="0"/>
              <a:t>).</a:t>
            </a:r>
            <a:endParaRPr lang="ru-RU" dirty="0"/>
          </a:p>
          <a:p>
            <a:r>
              <a:rPr lang="uk-UA" dirty="0"/>
              <a:t>Офіційна сторінка: </a:t>
            </a:r>
            <a:r>
              <a:rPr lang="ru-RU" b="1" i="1" u="sng" dirty="0">
                <a:hlinkClick r:id="rId3"/>
              </a:rPr>
              <a:t>https://browser.dataspace.copernicus.eu</a:t>
            </a:r>
            <a:endParaRPr lang="ru-RU" dirty="0"/>
          </a:p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117610" y="6344478"/>
            <a:ext cx="2844800" cy="365125"/>
          </a:xfrm>
        </p:spPr>
        <p:txBody>
          <a:bodyPr/>
          <a:lstStyle/>
          <a:p>
            <a:fld id="{55841843-007E-43F5-BE16-002C47FF9E2B}" type="slidenum">
              <a:rPr lang="ru-RU" sz="1800" b="1" smtClean="0">
                <a:solidFill>
                  <a:schemeClr val="tx1"/>
                </a:solidFill>
              </a:rPr>
              <a:t>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AutoShape 4" descr="https://documentation.dataspace.copernicus.eu/Applications/_images/SearchResu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" name="Picture 2" descr="В Україні розпочав роботу Регіональний центр програми Європейського Союзу  “Copernicus” - Аерокосмічний портал Україн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r="25490"/>
          <a:stretch/>
        </p:blipFill>
        <p:spPr bwMode="auto">
          <a:xfrm>
            <a:off x="-14125" y="1496292"/>
            <a:ext cx="4156827" cy="536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12\Downloads\qr-cod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4" y="5165766"/>
            <a:ext cx="1759798" cy="1692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8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1475"/>
            <a:ext cx="10972800" cy="92477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sz="3800" b="1" dirty="0"/>
              <a:t>Напрями </a:t>
            </a:r>
            <a:r>
              <a:rPr lang="ru-RU" sz="3800" b="1" dirty="0"/>
              <a:t>практичного </a:t>
            </a:r>
            <a:r>
              <a:rPr lang="ru-RU" sz="3800" b="1" dirty="0" err="1"/>
              <a:t>застосування</a:t>
            </a:r>
            <a:r>
              <a:rPr lang="ru-RU" sz="3800" b="1" dirty="0"/>
              <a:t> </a:t>
            </a:r>
            <a:r>
              <a:rPr lang="ru-RU" sz="3800" b="1" i="1" dirty="0" err="1"/>
              <a:t>Copernicus</a:t>
            </a:r>
            <a:r>
              <a:rPr lang="ru-RU" sz="3800" b="1" i="1" dirty="0"/>
              <a:t> </a:t>
            </a:r>
            <a:r>
              <a:rPr lang="ru-RU" sz="3800" b="1" i="1" dirty="0" err="1"/>
              <a:t>Browser</a:t>
            </a:r>
            <a:r>
              <a:rPr lang="ru-RU" sz="3800" b="1" i="1" dirty="0"/>
              <a:t> </a:t>
            </a:r>
            <a:r>
              <a:rPr lang="ru-RU" sz="3800" b="1" dirty="0"/>
              <a:t>у </a:t>
            </a:r>
            <a:r>
              <a:rPr lang="ru-RU" sz="3800" b="1" dirty="0" err="1"/>
              <a:t>роботі</a:t>
            </a:r>
            <a:r>
              <a:rPr lang="ru-RU" sz="3800" b="1" dirty="0"/>
              <a:t> </a:t>
            </a:r>
            <a:r>
              <a:rPr lang="ru-RU" sz="3800" b="1" dirty="0" err="1"/>
              <a:t>учнівської</a:t>
            </a:r>
            <a:r>
              <a:rPr lang="ru-RU" sz="3800" b="1" dirty="0"/>
              <a:t> </a:t>
            </a:r>
            <a:r>
              <a:rPr lang="ru-RU" sz="3800" b="1" dirty="0" err="1"/>
              <a:t>молоді</a:t>
            </a:r>
            <a:r>
              <a:rPr lang="ru-RU" sz="3800" dirty="0" smtClean="0"/>
              <a:t>:</a:t>
            </a:r>
            <a:endParaRPr lang="ru-RU" sz="3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907" y="1359854"/>
            <a:ext cx="11164186" cy="4870826"/>
          </a:xfrm>
        </p:spPr>
        <p:txBody>
          <a:bodyPr numCol="2">
            <a:noAutofit/>
          </a:bodyPr>
          <a:lstStyle/>
          <a:p>
            <a:r>
              <a:rPr lang="uk-UA" sz="2400" b="1" dirty="0" smtClean="0"/>
              <a:t>1</a:t>
            </a:r>
            <a:r>
              <a:rPr lang="uk-UA" sz="2400" b="1" dirty="0"/>
              <a:t>. Моніторинг лісів і вирубок </a:t>
            </a:r>
            <a:endParaRPr lang="uk-UA" sz="2400" dirty="0"/>
          </a:p>
          <a:p>
            <a:r>
              <a:rPr lang="ru-RU" sz="2400" b="1" dirty="0" smtClean="0"/>
              <a:t>2</a:t>
            </a:r>
            <a:r>
              <a:rPr lang="ru-RU" sz="2400" b="1" dirty="0"/>
              <a:t>. Стан </a:t>
            </a:r>
            <a:r>
              <a:rPr lang="ru-RU" sz="2400" b="1" dirty="0" err="1"/>
              <a:t>річок</a:t>
            </a:r>
            <a:r>
              <a:rPr lang="ru-RU" sz="2400" b="1" dirty="0"/>
              <a:t> і </a:t>
            </a:r>
            <a:r>
              <a:rPr lang="ru-RU" sz="2400" b="1" dirty="0" err="1"/>
              <a:t>водойм</a:t>
            </a:r>
            <a:r>
              <a:rPr lang="ru-RU" sz="2400" b="1" dirty="0"/>
              <a:t> </a:t>
            </a:r>
            <a:endParaRPr lang="ru-RU" sz="2400" dirty="0"/>
          </a:p>
          <a:p>
            <a:r>
              <a:rPr lang="uk-UA" sz="2400" b="1" dirty="0" smtClean="0"/>
              <a:t>3</a:t>
            </a:r>
            <a:r>
              <a:rPr lang="uk-UA" sz="2400" b="1" dirty="0"/>
              <a:t>. Моніторинг пожеж </a:t>
            </a:r>
            <a:endParaRPr lang="uk-UA" sz="2400" dirty="0"/>
          </a:p>
          <a:p>
            <a:r>
              <a:rPr lang="ru-RU" sz="2400" b="1" dirty="0" smtClean="0"/>
              <a:t>4</a:t>
            </a:r>
            <a:r>
              <a:rPr lang="ru-RU" sz="2400" b="1" dirty="0"/>
              <a:t>. </a:t>
            </a:r>
            <a:r>
              <a:rPr lang="ru-RU" sz="2400" b="1" dirty="0" err="1"/>
              <a:t>Аналіз</a:t>
            </a:r>
            <a:r>
              <a:rPr lang="ru-RU" sz="2400" b="1" dirty="0"/>
              <a:t> стану </a:t>
            </a:r>
            <a:r>
              <a:rPr lang="ru-RU" sz="2400" b="1" dirty="0" err="1"/>
              <a:t>сільськогосподарських</a:t>
            </a:r>
            <a:r>
              <a:rPr lang="ru-RU" sz="2400" b="1" dirty="0"/>
              <a:t> </a:t>
            </a:r>
            <a:r>
              <a:rPr lang="ru-RU" sz="2400" b="1" dirty="0" err="1"/>
              <a:t>угідь</a:t>
            </a:r>
            <a:r>
              <a:rPr lang="ru-RU" sz="2400" b="1" dirty="0"/>
              <a:t> </a:t>
            </a:r>
            <a:endParaRPr lang="ru-RU" sz="2400" dirty="0"/>
          </a:p>
          <a:p>
            <a:r>
              <a:rPr lang="uk-UA" sz="2400" b="1" dirty="0" smtClean="0"/>
              <a:t>5</a:t>
            </a:r>
            <a:r>
              <a:rPr lang="uk-UA" sz="2400" b="1" dirty="0"/>
              <a:t>. Забруднення довкілля </a:t>
            </a:r>
            <a:endParaRPr lang="uk-UA" sz="2400" dirty="0"/>
          </a:p>
          <a:p>
            <a:r>
              <a:rPr lang="ru-RU" sz="2400" b="1" dirty="0" smtClean="0"/>
              <a:t>6</a:t>
            </a:r>
            <a:r>
              <a:rPr lang="ru-RU" sz="2400" b="1" dirty="0"/>
              <a:t>. </a:t>
            </a:r>
            <a:r>
              <a:rPr lang="ru-RU" sz="2400" b="1" dirty="0" err="1"/>
              <a:t>Урбанізація</a:t>
            </a:r>
            <a:r>
              <a:rPr lang="ru-RU" sz="2400" b="1" dirty="0"/>
              <a:t> та </a:t>
            </a:r>
            <a:r>
              <a:rPr lang="ru-RU" sz="2400" b="1" dirty="0" err="1"/>
              <a:t>зростання</a:t>
            </a:r>
            <a:r>
              <a:rPr lang="ru-RU" sz="2400" b="1" dirty="0"/>
              <a:t> </a:t>
            </a:r>
            <a:r>
              <a:rPr lang="ru-RU" sz="2400" b="1" dirty="0" err="1"/>
              <a:t>міст</a:t>
            </a:r>
            <a:r>
              <a:rPr lang="ru-RU" sz="2400" b="1" dirty="0"/>
              <a:t> </a:t>
            </a:r>
            <a:endParaRPr lang="ru-RU" sz="2400" dirty="0"/>
          </a:p>
          <a:p>
            <a:r>
              <a:rPr lang="uk-UA" sz="2400" b="1" dirty="0" smtClean="0"/>
              <a:t>7</a:t>
            </a:r>
            <a:r>
              <a:rPr lang="uk-UA" sz="2400" b="1" dirty="0"/>
              <a:t>. Наслідки воєнних дій </a:t>
            </a:r>
            <a:endParaRPr lang="uk-UA" sz="2400" dirty="0"/>
          </a:p>
          <a:p>
            <a:r>
              <a:rPr lang="uk-UA" sz="2400" b="1" dirty="0"/>
              <a:t>8. Кліматичні зміни </a:t>
            </a:r>
            <a:endParaRPr lang="uk-UA" sz="2400" dirty="0"/>
          </a:p>
          <a:p>
            <a:r>
              <a:rPr lang="ru-RU" sz="2400" b="1" dirty="0" smtClean="0"/>
              <a:t>9</a:t>
            </a:r>
            <a:r>
              <a:rPr lang="ru-RU" sz="2400" b="1" dirty="0"/>
              <a:t>. </a:t>
            </a:r>
            <a:r>
              <a:rPr lang="ru-RU" sz="2400" b="1" dirty="0" err="1"/>
              <a:t>Моніторинг</a:t>
            </a:r>
            <a:r>
              <a:rPr lang="ru-RU" sz="2400" b="1" dirty="0"/>
              <a:t> </a:t>
            </a:r>
            <a:r>
              <a:rPr lang="ru-RU" sz="2400" b="1" dirty="0" err="1"/>
              <a:t>кордонів</a:t>
            </a:r>
            <a:r>
              <a:rPr lang="ru-RU" sz="2400" b="1" dirty="0"/>
              <a:t> і </a:t>
            </a:r>
            <a:r>
              <a:rPr lang="ru-RU" sz="2400" b="1" dirty="0" err="1"/>
              <a:t>природоохоронних</a:t>
            </a:r>
            <a:r>
              <a:rPr lang="ru-RU" sz="2400" b="1" dirty="0"/>
              <a:t> </a:t>
            </a:r>
            <a:r>
              <a:rPr lang="ru-RU" sz="2400" b="1" dirty="0" err="1"/>
              <a:t>територій</a:t>
            </a:r>
            <a:r>
              <a:rPr lang="ru-RU" sz="2400" b="1" dirty="0"/>
              <a:t> </a:t>
            </a:r>
            <a:endParaRPr lang="ru-RU" sz="2400" dirty="0"/>
          </a:p>
          <a:p>
            <a:r>
              <a:rPr lang="uk-UA" sz="2400" b="1" dirty="0" smtClean="0"/>
              <a:t>10</a:t>
            </a:r>
            <a:r>
              <a:rPr lang="uk-UA" sz="2400" b="1" dirty="0"/>
              <a:t>. Аналіз транспортної </a:t>
            </a:r>
            <a:r>
              <a:rPr lang="uk-UA" sz="2400" b="1" dirty="0" smtClean="0"/>
              <a:t>інфраструктури</a:t>
            </a:r>
            <a:endParaRPr lang="uk-UA" sz="2400" dirty="0"/>
          </a:p>
          <a:p>
            <a:r>
              <a:rPr lang="uk-UA" sz="2400" b="1" dirty="0"/>
              <a:t>11. Геологічні процеси </a:t>
            </a:r>
            <a:endParaRPr lang="uk-UA" sz="2400" dirty="0"/>
          </a:p>
          <a:p>
            <a:r>
              <a:rPr lang="ru-RU" sz="2400" b="1" dirty="0" smtClean="0"/>
              <a:t>12</a:t>
            </a:r>
            <a:r>
              <a:rPr lang="ru-RU" sz="2400" b="1" dirty="0"/>
              <a:t>. </a:t>
            </a:r>
            <a:r>
              <a:rPr lang="ru-RU" sz="2400" b="1" dirty="0" err="1"/>
              <a:t>Морські</a:t>
            </a:r>
            <a:r>
              <a:rPr lang="ru-RU" sz="2400" b="1" dirty="0"/>
              <a:t> та </a:t>
            </a:r>
            <a:r>
              <a:rPr lang="ru-RU" sz="2400" b="1" dirty="0" err="1"/>
              <a:t>прибережні</a:t>
            </a:r>
            <a:r>
              <a:rPr lang="ru-RU" sz="2400" b="1" dirty="0"/>
              <a:t> </a:t>
            </a:r>
            <a:r>
              <a:rPr lang="ru-RU" sz="2400" b="1" dirty="0" err="1"/>
              <a:t>дослідження</a:t>
            </a:r>
            <a:r>
              <a:rPr lang="ru-RU" sz="2400" b="1" dirty="0"/>
              <a:t> </a:t>
            </a:r>
            <a:endParaRPr lang="ru-RU" sz="2400" dirty="0"/>
          </a:p>
          <a:p>
            <a:r>
              <a:rPr lang="uk-UA" sz="2400" b="1" dirty="0" smtClean="0"/>
              <a:t>13</a:t>
            </a:r>
            <a:r>
              <a:rPr lang="uk-UA" sz="2400" b="1" dirty="0"/>
              <a:t>. Моніторинг стихійних лих </a:t>
            </a:r>
            <a:endParaRPr lang="uk-UA" sz="2400" dirty="0"/>
          </a:p>
          <a:p>
            <a:r>
              <a:rPr lang="en-US" sz="2400" b="1" dirty="0" smtClean="0"/>
              <a:t>14</a:t>
            </a:r>
            <a:r>
              <a:rPr lang="en-US" sz="2400" b="1" dirty="0"/>
              <a:t>. </a:t>
            </a:r>
            <a:r>
              <a:rPr lang="en-US" sz="2400" b="1" dirty="0" err="1"/>
              <a:t>Використання</a:t>
            </a:r>
            <a:r>
              <a:rPr lang="en-US" sz="2400" b="1" dirty="0"/>
              <a:t> </a:t>
            </a:r>
            <a:r>
              <a:rPr lang="en-US" sz="2400" b="1" dirty="0" err="1"/>
              <a:t>землі</a:t>
            </a:r>
            <a:r>
              <a:rPr lang="en-US" sz="2400" b="1" dirty="0"/>
              <a:t> (land use/land cover) </a:t>
            </a:r>
            <a:endParaRPr lang="en-US" sz="2400" dirty="0"/>
          </a:p>
          <a:p>
            <a:r>
              <a:rPr lang="uk-UA" sz="2400" b="1" dirty="0" smtClean="0"/>
              <a:t>15</a:t>
            </a:r>
            <a:r>
              <a:rPr lang="uk-UA" sz="2400" b="1" dirty="0"/>
              <a:t>. Астрономічний вимір (</a:t>
            </a:r>
            <a:r>
              <a:rPr lang="en-US" sz="2400" b="1" dirty="0"/>
              <a:t>STEAM-</a:t>
            </a:r>
            <a:r>
              <a:rPr lang="uk-UA" sz="2400" b="1" dirty="0"/>
              <a:t>проекти) </a:t>
            </a:r>
            <a:endParaRPr lang="ru-RU" sz="23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z="2000" b="1" smtClean="0">
                <a:solidFill>
                  <a:schemeClr val="tx1"/>
                </a:solidFill>
              </a:rPr>
              <a:t>6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7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/>
              <a:t>Базові етапи роботи з супутниковими знімками у краєзнавчій освітній діяльності: </a:t>
            </a:r>
            <a:endParaRPr lang="uk-UA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z="2000" b="1" smtClean="0">
                <a:solidFill>
                  <a:schemeClr val="tx1"/>
                </a:solidFill>
              </a:rPr>
              <a:t>7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21924240"/>
              </p:ext>
            </p:extLst>
          </p:nvPr>
        </p:nvGraphicFramePr>
        <p:xfrm>
          <a:off x="617517" y="1638795"/>
          <a:ext cx="11281558" cy="4713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144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155" y="345890"/>
            <a:ext cx="11471564" cy="1143000"/>
          </a:xfrm>
        </p:spPr>
        <p:txBody>
          <a:bodyPr>
            <a:noAutofit/>
          </a:bodyPr>
          <a:lstStyle/>
          <a:p>
            <a:r>
              <a:rPr lang="uk-UA" sz="3600" b="1" dirty="0" smtClean="0"/>
              <a:t>Виявлення змін екосистеми </a:t>
            </a:r>
            <a:r>
              <a:rPr lang="uk-UA" sz="3600" b="1" dirty="0" err="1" smtClean="0"/>
              <a:t>Оскільського</a:t>
            </a:r>
            <a:r>
              <a:rPr lang="uk-UA" sz="3600" b="1" dirty="0" smtClean="0"/>
              <a:t> водосховища за допомогою застосування космічних знімків </a:t>
            </a:r>
            <a:br>
              <a:rPr lang="uk-UA" sz="3600" b="1" dirty="0" smtClean="0"/>
            </a:br>
            <a:r>
              <a:rPr lang="uk-UA" sz="3600" b="1" dirty="0" smtClean="0"/>
              <a:t>в </a:t>
            </a:r>
            <a:r>
              <a:rPr lang="uk-UA" sz="3600" b="1" i="1" dirty="0" err="1" smtClean="0"/>
              <a:t>Copernicus</a:t>
            </a:r>
            <a:r>
              <a:rPr lang="uk-UA" sz="3600" b="1" i="1" dirty="0" smtClean="0"/>
              <a:t> </a:t>
            </a:r>
            <a:r>
              <a:rPr lang="uk-UA" sz="3600" b="1" i="1" dirty="0" err="1" smtClean="0"/>
              <a:t>Browser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z="2000" b="1" smtClean="0">
                <a:solidFill>
                  <a:schemeClr val="tx1"/>
                </a:solidFill>
              </a:rPr>
              <a:t>8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Оскільське водосховище – Історія | Ізюм Інформаційн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78" y="1225491"/>
            <a:ext cx="10013346" cy="563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Наказали зруйнувати Оскільську греблю: СБУ повідомила про заочну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1225492"/>
            <a:ext cx="8485654" cy="563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Оскільське водосховище – Історія | Ізюм Інформаційни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353" y="1236611"/>
            <a:ext cx="8415647" cy="562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Екосистема Оскільського водосховища навряд чи відновиться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3"/>
          <a:stretch/>
        </p:blipFill>
        <p:spPr bwMode="auto">
          <a:xfrm>
            <a:off x="0" y="1225491"/>
            <a:ext cx="12192000" cy="563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5" y="0"/>
            <a:ext cx="122061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843-007E-43F5-BE16-002C47FF9E2B}" type="slidenum">
              <a:rPr lang="ru-RU" smtClean="0"/>
              <a:t>9</a:t>
            </a:fld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t="3876" b="4650"/>
          <a:stretch/>
        </p:blipFill>
        <p:spPr bwMode="auto">
          <a:xfrm>
            <a:off x="-14124" y="0"/>
            <a:ext cx="12206124" cy="672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531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</TotalTime>
  <Words>499</Words>
  <Application>Microsoft Office PowerPoint</Application>
  <PresentationFormat>Произвольный</PresentationFormat>
  <Paragraphs>74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Використання цифрових технологій у практичній діяльності керівника гуртка</vt:lpstr>
      <vt:lpstr>Актуальність і мета використання супутникових даних в освітньому процесі</vt:lpstr>
      <vt:lpstr>Теоретичні основи роботи з супутниковими даними</vt:lpstr>
      <vt:lpstr>Презентация PowerPoint</vt:lpstr>
      <vt:lpstr>Використання онлайн платформи Copernicus Browser у діяльності керівників гуртків</vt:lpstr>
      <vt:lpstr>Напрями практичного застосування Copernicus Browser у роботі учнівської молоді:</vt:lpstr>
      <vt:lpstr>Базові етапи роботи з супутниковими знімками у краєзнавчій освітній діяльності: </vt:lpstr>
      <vt:lpstr>Виявлення змін екосистеми Оскільського водосховища за допомогою застосування космічних знімків  в Copernicus Browser</vt:lpstr>
      <vt:lpstr>Презентация PowerPoint</vt:lpstr>
      <vt:lpstr>Презентация PowerPoint</vt:lpstr>
      <vt:lpstr>Презентация PowerPoint</vt:lpstr>
      <vt:lpstr>Презентация PowerPoint</vt:lpstr>
      <vt:lpstr>True color</vt:lpstr>
      <vt:lpstr>Презентация PowerPoint</vt:lpstr>
      <vt:lpstr>Презентация PowerPoint</vt:lpstr>
      <vt:lpstr>False color</vt:lpstr>
      <vt:lpstr>NDVI</vt:lpstr>
      <vt:lpstr>NDMI</vt:lpstr>
      <vt:lpstr>SWIR </vt:lpstr>
      <vt:lpstr>NDWI </vt:lpstr>
      <vt:lpstr>Зміни в екосистемі Оскільського водосховища (2021 р.-2025 р.)</vt:lpstr>
      <vt:lpstr>Підсумки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Використання цифрових технологій у практичній діяльності керівника гуртка</dc:title>
  <dc:creator>Alina</dc:creator>
  <cp:lastModifiedBy>NatUra</cp:lastModifiedBy>
  <cp:revision>53</cp:revision>
  <dcterms:created xsi:type="dcterms:W3CDTF">2025-08-22T07:49:02Z</dcterms:created>
  <dcterms:modified xsi:type="dcterms:W3CDTF">2025-08-26T09:46:08Z</dcterms:modified>
</cp:coreProperties>
</file>